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83" r:id="rId3"/>
    <p:sldId id="284" r:id="rId4"/>
    <p:sldId id="285" r:id="rId5"/>
    <p:sldId id="276" r:id="rId6"/>
    <p:sldId id="325" r:id="rId7"/>
    <p:sldId id="262" r:id="rId8"/>
    <p:sldId id="263" r:id="rId9"/>
    <p:sldId id="264" r:id="rId10"/>
    <p:sldId id="266" r:id="rId11"/>
    <p:sldId id="268" r:id="rId12"/>
    <p:sldId id="269" r:id="rId13"/>
    <p:sldId id="265" r:id="rId14"/>
    <p:sldId id="270" r:id="rId15"/>
    <p:sldId id="271" r:id="rId16"/>
    <p:sldId id="272" r:id="rId17"/>
    <p:sldId id="273" r:id="rId18"/>
    <p:sldId id="274" r:id="rId19"/>
    <p:sldId id="259" r:id="rId20"/>
    <p:sldId id="280" r:id="rId21"/>
    <p:sldId id="281" r:id="rId22"/>
    <p:sldId id="277" r:id="rId23"/>
    <p:sldId id="278" r:id="rId24"/>
    <p:sldId id="279" r:id="rId25"/>
    <p:sldId id="261" r:id="rId26"/>
    <p:sldId id="260" r:id="rId27"/>
    <p:sldId id="257" r:id="rId28"/>
    <p:sldId id="258" r:id="rId29"/>
    <p:sldId id="324" r:id="rId30"/>
    <p:sldId id="32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ADB9E8-400E-D58C-8534-6B7F460891A4}" name="Michaelis, Erel" initials="ME" userId="S::emichaelis@uiowa.edu::762b37d8-8bae-4e52-be44-ba2917c2d8f3"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91"/>
    <p:restoredTop sz="94658"/>
  </p:normalViewPr>
  <p:slideViewPr>
    <p:cSldViewPr snapToGrid="0">
      <p:cViewPr varScale="1">
        <p:scale>
          <a:sx n="111" d="100"/>
          <a:sy n="111" d="100"/>
        </p:scale>
        <p:origin x="248" y="3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E7C33-6F03-B96C-3E89-EFAFF9EC02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5411CA-FCB8-5968-801E-9E3BC30E8F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00AEB1-B2FC-7B08-1876-11290733668D}"/>
              </a:ext>
            </a:extLst>
          </p:cNvPr>
          <p:cNvSpPr>
            <a:spLocks noGrp="1"/>
          </p:cNvSpPr>
          <p:nvPr>
            <p:ph type="dt" sz="half" idx="10"/>
          </p:nvPr>
        </p:nvSpPr>
        <p:spPr/>
        <p:txBody>
          <a:bodyPr/>
          <a:lstStyle/>
          <a:p>
            <a:fld id="{3643B6E1-170D-2A42-9F12-620460F276C2}" type="datetimeFigureOut">
              <a:rPr lang="en-US" smtClean="0"/>
              <a:t>6/3/26</a:t>
            </a:fld>
            <a:endParaRPr lang="en-US"/>
          </a:p>
        </p:txBody>
      </p:sp>
      <p:sp>
        <p:nvSpPr>
          <p:cNvPr id="5" name="Footer Placeholder 4">
            <a:extLst>
              <a:ext uri="{FF2B5EF4-FFF2-40B4-BE49-F238E27FC236}">
                <a16:creationId xmlns:a16="http://schemas.microsoft.com/office/drawing/2014/main" id="{42F21129-8E2A-467C-7DEC-1C50CF6AD5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CB1561-61C8-424F-AF70-17E2216416E2}"/>
              </a:ext>
            </a:extLst>
          </p:cNvPr>
          <p:cNvSpPr>
            <a:spLocks noGrp="1"/>
          </p:cNvSpPr>
          <p:nvPr>
            <p:ph type="sldNum" sz="quarter" idx="12"/>
          </p:nvPr>
        </p:nvSpPr>
        <p:spPr/>
        <p:txBody>
          <a:bodyPr/>
          <a:lstStyle/>
          <a:p>
            <a:fld id="{AFBF4407-D065-9448-A6FD-084507021222}" type="slidenum">
              <a:rPr lang="en-US" smtClean="0"/>
              <a:t>‹#›</a:t>
            </a:fld>
            <a:endParaRPr lang="en-US"/>
          </a:p>
        </p:txBody>
      </p:sp>
    </p:spTree>
    <p:extLst>
      <p:ext uri="{BB962C8B-B14F-4D97-AF65-F5344CB8AC3E}">
        <p14:creationId xmlns:p14="http://schemas.microsoft.com/office/powerpoint/2010/main" val="4085471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760C9-920D-CE2A-FBD7-A39D7FD6C2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3AA53A-D922-11A3-6B89-D229FDBAA5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E607BC-36A8-F6D1-3E61-2841FD84D571}"/>
              </a:ext>
            </a:extLst>
          </p:cNvPr>
          <p:cNvSpPr>
            <a:spLocks noGrp="1"/>
          </p:cNvSpPr>
          <p:nvPr>
            <p:ph type="dt" sz="half" idx="10"/>
          </p:nvPr>
        </p:nvSpPr>
        <p:spPr/>
        <p:txBody>
          <a:bodyPr/>
          <a:lstStyle/>
          <a:p>
            <a:fld id="{3643B6E1-170D-2A42-9F12-620460F276C2}" type="datetimeFigureOut">
              <a:rPr lang="en-US" smtClean="0"/>
              <a:t>6/3/26</a:t>
            </a:fld>
            <a:endParaRPr lang="en-US"/>
          </a:p>
        </p:txBody>
      </p:sp>
      <p:sp>
        <p:nvSpPr>
          <p:cNvPr id="5" name="Footer Placeholder 4">
            <a:extLst>
              <a:ext uri="{FF2B5EF4-FFF2-40B4-BE49-F238E27FC236}">
                <a16:creationId xmlns:a16="http://schemas.microsoft.com/office/drawing/2014/main" id="{917F9FD5-C247-4AE2-76DE-FEE7D6F477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1096DA-837E-1011-FD12-913E1C3FF83D}"/>
              </a:ext>
            </a:extLst>
          </p:cNvPr>
          <p:cNvSpPr>
            <a:spLocks noGrp="1"/>
          </p:cNvSpPr>
          <p:nvPr>
            <p:ph type="sldNum" sz="quarter" idx="12"/>
          </p:nvPr>
        </p:nvSpPr>
        <p:spPr/>
        <p:txBody>
          <a:bodyPr/>
          <a:lstStyle/>
          <a:p>
            <a:fld id="{AFBF4407-D065-9448-A6FD-084507021222}" type="slidenum">
              <a:rPr lang="en-US" smtClean="0"/>
              <a:t>‹#›</a:t>
            </a:fld>
            <a:endParaRPr lang="en-US"/>
          </a:p>
        </p:txBody>
      </p:sp>
    </p:spTree>
    <p:extLst>
      <p:ext uri="{BB962C8B-B14F-4D97-AF65-F5344CB8AC3E}">
        <p14:creationId xmlns:p14="http://schemas.microsoft.com/office/powerpoint/2010/main" val="346637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692CEE-6FC2-5C16-511F-400627325A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CE6666-A67D-B184-0F66-DA4F4F00F2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7D9C7-3A35-DD4A-B307-BBCD8F39B096}"/>
              </a:ext>
            </a:extLst>
          </p:cNvPr>
          <p:cNvSpPr>
            <a:spLocks noGrp="1"/>
          </p:cNvSpPr>
          <p:nvPr>
            <p:ph type="dt" sz="half" idx="10"/>
          </p:nvPr>
        </p:nvSpPr>
        <p:spPr/>
        <p:txBody>
          <a:bodyPr/>
          <a:lstStyle/>
          <a:p>
            <a:fld id="{3643B6E1-170D-2A42-9F12-620460F276C2}" type="datetimeFigureOut">
              <a:rPr lang="en-US" smtClean="0"/>
              <a:t>6/3/26</a:t>
            </a:fld>
            <a:endParaRPr lang="en-US"/>
          </a:p>
        </p:txBody>
      </p:sp>
      <p:sp>
        <p:nvSpPr>
          <p:cNvPr id="5" name="Footer Placeholder 4">
            <a:extLst>
              <a:ext uri="{FF2B5EF4-FFF2-40B4-BE49-F238E27FC236}">
                <a16:creationId xmlns:a16="http://schemas.microsoft.com/office/drawing/2014/main" id="{580DA74F-A720-F3F8-5C97-D3FED97B44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8951A9-4098-E4CD-53CC-B5200DFCA813}"/>
              </a:ext>
            </a:extLst>
          </p:cNvPr>
          <p:cNvSpPr>
            <a:spLocks noGrp="1"/>
          </p:cNvSpPr>
          <p:nvPr>
            <p:ph type="sldNum" sz="quarter" idx="12"/>
          </p:nvPr>
        </p:nvSpPr>
        <p:spPr/>
        <p:txBody>
          <a:bodyPr/>
          <a:lstStyle/>
          <a:p>
            <a:fld id="{AFBF4407-D065-9448-A6FD-084507021222}" type="slidenum">
              <a:rPr lang="en-US" smtClean="0"/>
              <a:t>‹#›</a:t>
            </a:fld>
            <a:endParaRPr lang="en-US"/>
          </a:p>
        </p:txBody>
      </p:sp>
    </p:spTree>
    <p:extLst>
      <p:ext uri="{BB962C8B-B14F-4D97-AF65-F5344CB8AC3E}">
        <p14:creationId xmlns:p14="http://schemas.microsoft.com/office/powerpoint/2010/main" val="2358937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68C7E-AD92-24E7-96D1-EBB7767BA5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333072-FB41-106B-9566-FA84177FD2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9D72ED-6E9C-1C4F-448B-BF4AA2B89FD1}"/>
              </a:ext>
            </a:extLst>
          </p:cNvPr>
          <p:cNvSpPr>
            <a:spLocks noGrp="1"/>
          </p:cNvSpPr>
          <p:nvPr>
            <p:ph type="dt" sz="half" idx="10"/>
          </p:nvPr>
        </p:nvSpPr>
        <p:spPr/>
        <p:txBody>
          <a:bodyPr/>
          <a:lstStyle/>
          <a:p>
            <a:fld id="{3643B6E1-170D-2A42-9F12-620460F276C2}" type="datetimeFigureOut">
              <a:rPr lang="en-US" smtClean="0"/>
              <a:t>6/3/26</a:t>
            </a:fld>
            <a:endParaRPr lang="en-US"/>
          </a:p>
        </p:txBody>
      </p:sp>
      <p:sp>
        <p:nvSpPr>
          <p:cNvPr id="5" name="Footer Placeholder 4">
            <a:extLst>
              <a:ext uri="{FF2B5EF4-FFF2-40B4-BE49-F238E27FC236}">
                <a16:creationId xmlns:a16="http://schemas.microsoft.com/office/drawing/2014/main" id="{2CD5E475-3F40-3873-7912-9E5BCEDFD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2767C-8012-1DAC-4C02-7D1A0C31FF8B}"/>
              </a:ext>
            </a:extLst>
          </p:cNvPr>
          <p:cNvSpPr>
            <a:spLocks noGrp="1"/>
          </p:cNvSpPr>
          <p:nvPr>
            <p:ph type="sldNum" sz="quarter" idx="12"/>
          </p:nvPr>
        </p:nvSpPr>
        <p:spPr/>
        <p:txBody>
          <a:bodyPr/>
          <a:lstStyle/>
          <a:p>
            <a:fld id="{AFBF4407-D065-9448-A6FD-084507021222}" type="slidenum">
              <a:rPr lang="en-US" smtClean="0"/>
              <a:t>‹#›</a:t>
            </a:fld>
            <a:endParaRPr lang="en-US"/>
          </a:p>
        </p:txBody>
      </p:sp>
    </p:spTree>
    <p:extLst>
      <p:ext uri="{BB962C8B-B14F-4D97-AF65-F5344CB8AC3E}">
        <p14:creationId xmlns:p14="http://schemas.microsoft.com/office/powerpoint/2010/main" val="1990720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E7817-94E1-3191-AF55-FBD0B6FC27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DA189F-0DA4-FA8C-AC8B-1BDF3133CDC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A825E3-51B0-DE75-DC49-18E879DD0233}"/>
              </a:ext>
            </a:extLst>
          </p:cNvPr>
          <p:cNvSpPr>
            <a:spLocks noGrp="1"/>
          </p:cNvSpPr>
          <p:nvPr>
            <p:ph type="dt" sz="half" idx="10"/>
          </p:nvPr>
        </p:nvSpPr>
        <p:spPr/>
        <p:txBody>
          <a:bodyPr/>
          <a:lstStyle/>
          <a:p>
            <a:fld id="{3643B6E1-170D-2A42-9F12-620460F276C2}" type="datetimeFigureOut">
              <a:rPr lang="en-US" smtClean="0"/>
              <a:t>6/3/26</a:t>
            </a:fld>
            <a:endParaRPr lang="en-US"/>
          </a:p>
        </p:txBody>
      </p:sp>
      <p:sp>
        <p:nvSpPr>
          <p:cNvPr id="5" name="Footer Placeholder 4">
            <a:extLst>
              <a:ext uri="{FF2B5EF4-FFF2-40B4-BE49-F238E27FC236}">
                <a16:creationId xmlns:a16="http://schemas.microsoft.com/office/drawing/2014/main" id="{EEBD8878-9457-7AD7-13F3-C510D0BA2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E1EF3-52B4-33B1-552F-1048CC725F98}"/>
              </a:ext>
            </a:extLst>
          </p:cNvPr>
          <p:cNvSpPr>
            <a:spLocks noGrp="1"/>
          </p:cNvSpPr>
          <p:nvPr>
            <p:ph type="sldNum" sz="quarter" idx="12"/>
          </p:nvPr>
        </p:nvSpPr>
        <p:spPr/>
        <p:txBody>
          <a:bodyPr/>
          <a:lstStyle/>
          <a:p>
            <a:fld id="{AFBF4407-D065-9448-A6FD-084507021222}" type="slidenum">
              <a:rPr lang="en-US" smtClean="0"/>
              <a:t>‹#›</a:t>
            </a:fld>
            <a:endParaRPr lang="en-US"/>
          </a:p>
        </p:txBody>
      </p:sp>
    </p:spTree>
    <p:extLst>
      <p:ext uri="{BB962C8B-B14F-4D97-AF65-F5344CB8AC3E}">
        <p14:creationId xmlns:p14="http://schemas.microsoft.com/office/powerpoint/2010/main" val="1434653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D3388-1F6D-A18B-07B8-9CA38DB715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19AF88-EE9B-473E-0D1A-9657ABE78C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86D383-2BF5-7DB9-7B25-935560EACB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B60322-5382-7836-AAC9-125AD237EDF6}"/>
              </a:ext>
            </a:extLst>
          </p:cNvPr>
          <p:cNvSpPr>
            <a:spLocks noGrp="1"/>
          </p:cNvSpPr>
          <p:nvPr>
            <p:ph type="dt" sz="half" idx="10"/>
          </p:nvPr>
        </p:nvSpPr>
        <p:spPr/>
        <p:txBody>
          <a:bodyPr/>
          <a:lstStyle/>
          <a:p>
            <a:fld id="{3643B6E1-170D-2A42-9F12-620460F276C2}" type="datetimeFigureOut">
              <a:rPr lang="en-US" smtClean="0"/>
              <a:t>6/3/26</a:t>
            </a:fld>
            <a:endParaRPr lang="en-US"/>
          </a:p>
        </p:txBody>
      </p:sp>
      <p:sp>
        <p:nvSpPr>
          <p:cNvPr id="6" name="Footer Placeholder 5">
            <a:extLst>
              <a:ext uri="{FF2B5EF4-FFF2-40B4-BE49-F238E27FC236}">
                <a16:creationId xmlns:a16="http://schemas.microsoft.com/office/drawing/2014/main" id="{9C0CE855-0B96-9A6B-B714-09AD686CE7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C2EB60-62D7-DC06-1B89-35DEBD9C71B4}"/>
              </a:ext>
            </a:extLst>
          </p:cNvPr>
          <p:cNvSpPr>
            <a:spLocks noGrp="1"/>
          </p:cNvSpPr>
          <p:nvPr>
            <p:ph type="sldNum" sz="quarter" idx="12"/>
          </p:nvPr>
        </p:nvSpPr>
        <p:spPr/>
        <p:txBody>
          <a:bodyPr/>
          <a:lstStyle/>
          <a:p>
            <a:fld id="{AFBF4407-D065-9448-A6FD-084507021222}" type="slidenum">
              <a:rPr lang="en-US" smtClean="0"/>
              <a:t>‹#›</a:t>
            </a:fld>
            <a:endParaRPr lang="en-US"/>
          </a:p>
        </p:txBody>
      </p:sp>
    </p:spTree>
    <p:extLst>
      <p:ext uri="{BB962C8B-B14F-4D97-AF65-F5344CB8AC3E}">
        <p14:creationId xmlns:p14="http://schemas.microsoft.com/office/powerpoint/2010/main" val="969134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4C8E5-0887-3595-7667-D681972D1A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B4719C-0130-0645-D8D3-06ACF005C5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4438B2-9531-61EE-B1DB-6CC1A849BA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4EE65F-C05F-FCB6-7D99-FEFA8D415A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E4A563-3E14-E4C4-B30E-8F67FF650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36B8CC-A12F-1BCC-9C1F-0A521045D438}"/>
              </a:ext>
            </a:extLst>
          </p:cNvPr>
          <p:cNvSpPr>
            <a:spLocks noGrp="1"/>
          </p:cNvSpPr>
          <p:nvPr>
            <p:ph type="dt" sz="half" idx="10"/>
          </p:nvPr>
        </p:nvSpPr>
        <p:spPr/>
        <p:txBody>
          <a:bodyPr/>
          <a:lstStyle/>
          <a:p>
            <a:fld id="{3643B6E1-170D-2A42-9F12-620460F276C2}" type="datetimeFigureOut">
              <a:rPr lang="en-US" smtClean="0"/>
              <a:t>6/3/26</a:t>
            </a:fld>
            <a:endParaRPr lang="en-US"/>
          </a:p>
        </p:txBody>
      </p:sp>
      <p:sp>
        <p:nvSpPr>
          <p:cNvPr id="8" name="Footer Placeholder 7">
            <a:extLst>
              <a:ext uri="{FF2B5EF4-FFF2-40B4-BE49-F238E27FC236}">
                <a16:creationId xmlns:a16="http://schemas.microsoft.com/office/drawing/2014/main" id="{5D46E8CA-07D0-A762-B4DE-41B8E9D6B2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CEC4E0-54CC-04EF-5611-051B767B1F69}"/>
              </a:ext>
            </a:extLst>
          </p:cNvPr>
          <p:cNvSpPr>
            <a:spLocks noGrp="1"/>
          </p:cNvSpPr>
          <p:nvPr>
            <p:ph type="sldNum" sz="quarter" idx="12"/>
          </p:nvPr>
        </p:nvSpPr>
        <p:spPr/>
        <p:txBody>
          <a:bodyPr/>
          <a:lstStyle/>
          <a:p>
            <a:fld id="{AFBF4407-D065-9448-A6FD-084507021222}" type="slidenum">
              <a:rPr lang="en-US" smtClean="0"/>
              <a:t>‹#›</a:t>
            </a:fld>
            <a:endParaRPr lang="en-US"/>
          </a:p>
        </p:txBody>
      </p:sp>
    </p:spTree>
    <p:extLst>
      <p:ext uri="{BB962C8B-B14F-4D97-AF65-F5344CB8AC3E}">
        <p14:creationId xmlns:p14="http://schemas.microsoft.com/office/powerpoint/2010/main" val="1668144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96A75-A695-06D5-928F-5A120F3D2E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2B0677-4505-2C51-C401-E7EA6F1A74B5}"/>
              </a:ext>
            </a:extLst>
          </p:cNvPr>
          <p:cNvSpPr>
            <a:spLocks noGrp="1"/>
          </p:cNvSpPr>
          <p:nvPr>
            <p:ph type="dt" sz="half" idx="10"/>
          </p:nvPr>
        </p:nvSpPr>
        <p:spPr/>
        <p:txBody>
          <a:bodyPr/>
          <a:lstStyle/>
          <a:p>
            <a:fld id="{3643B6E1-170D-2A42-9F12-620460F276C2}" type="datetimeFigureOut">
              <a:rPr lang="en-US" smtClean="0"/>
              <a:t>6/3/26</a:t>
            </a:fld>
            <a:endParaRPr lang="en-US"/>
          </a:p>
        </p:txBody>
      </p:sp>
      <p:sp>
        <p:nvSpPr>
          <p:cNvPr id="4" name="Footer Placeholder 3">
            <a:extLst>
              <a:ext uri="{FF2B5EF4-FFF2-40B4-BE49-F238E27FC236}">
                <a16:creationId xmlns:a16="http://schemas.microsoft.com/office/drawing/2014/main" id="{6FE9A506-07EB-62C0-25DA-1CC0BB22D6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D260D2-70D0-F10B-715B-F11B4E1B4832}"/>
              </a:ext>
            </a:extLst>
          </p:cNvPr>
          <p:cNvSpPr>
            <a:spLocks noGrp="1"/>
          </p:cNvSpPr>
          <p:nvPr>
            <p:ph type="sldNum" sz="quarter" idx="12"/>
          </p:nvPr>
        </p:nvSpPr>
        <p:spPr/>
        <p:txBody>
          <a:bodyPr/>
          <a:lstStyle/>
          <a:p>
            <a:fld id="{AFBF4407-D065-9448-A6FD-084507021222}" type="slidenum">
              <a:rPr lang="en-US" smtClean="0"/>
              <a:t>‹#›</a:t>
            </a:fld>
            <a:endParaRPr lang="en-US"/>
          </a:p>
        </p:txBody>
      </p:sp>
    </p:spTree>
    <p:extLst>
      <p:ext uri="{BB962C8B-B14F-4D97-AF65-F5344CB8AC3E}">
        <p14:creationId xmlns:p14="http://schemas.microsoft.com/office/powerpoint/2010/main" val="2451988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DBFC5B-F5BE-6628-50F4-F85738114A76}"/>
              </a:ext>
            </a:extLst>
          </p:cNvPr>
          <p:cNvSpPr>
            <a:spLocks noGrp="1"/>
          </p:cNvSpPr>
          <p:nvPr>
            <p:ph type="dt" sz="half" idx="10"/>
          </p:nvPr>
        </p:nvSpPr>
        <p:spPr/>
        <p:txBody>
          <a:bodyPr/>
          <a:lstStyle/>
          <a:p>
            <a:fld id="{3643B6E1-170D-2A42-9F12-620460F276C2}" type="datetimeFigureOut">
              <a:rPr lang="en-US" smtClean="0"/>
              <a:t>6/3/26</a:t>
            </a:fld>
            <a:endParaRPr lang="en-US"/>
          </a:p>
        </p:txBody>
      </p:sp>
      <p:sp>
        <p:nvSpPr>
          <p:cNvPr id="3" name="Footer Placeholder 2">
            <a:extLst>
              <a:ext uri="{FF2B5EF4-FFF2-40B4-BE49-F238E27FC236}">
                <a16:creationId xmlns:a16="http://schemas.microsoft.com/office/drawing/2014/main" id="{7488D40F-598D-3DF9-E7E6-75DC32E527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0DC796-CDA4-AD7B-6DCB-F55A96422D3B}"/>
              </a:ext>
            </a:extLst>
          </p:cNvPr>
          <p:cNvSpPr>
            <a:spLocks noGrp="1"/>
          </p:cNvSpPr>
          <p:nvPr>
            <p:ph type="sldNum" sz="quarter" idx="12"/>
          </p:nvPr>
        </p:nvSpPr>
        <p:spPr/>
        <p:txBody>
          <a:bodyPr/>
          <a:lstStyle/>
          <a:p>
            <a:fld id="{AFBF4407-D065-9448-A6FD-084507021222}" type="slidenum">
              <a:rPr lang="en-US" smtClean="0"/>
              <a:t>‹#›</a:t>
            </a:fld>
            <a:endParaRPr lang="en-US"/>
          </a:p>
        </p:txBody>
      </p:sp>
    </p:spTree>
    <p:extLst>
      <p:ext uri="{BB962C8B-B14F-4D97-AF65-F5344CB8AC3E}">
        <p14:creationId xmlns:p14="http://schemas.microsoft.com/office/powerpoint/2010/main" val="1428203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FCD1A-2005-2899-E398-CB8EFC32B8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123C4D-C74A-4F42-F5FA-2204420E12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E8EDAA-B8AA-2EF7-42A0-AA93977ECF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1946CB-4B7C-0518-3349-28835FA52883}"/>
              </a:ext>
            </a:extLst>
          </p:cNvPr>
          <p:cNvSpPr>
            <a:spLocks noGrp="1"/>
          </p:cNvSpPr>
          <p:nvPr>
            <p:ph type="dt" sz="half" idx="10"/>
          </p:nvPr>
        </p:nvSpPr>
        <p:spPr/>
        <p:txBody>
          <a:bodyPr/>
          <a:lstStyle/>
          <a:p>
            <a:fld id="{3643B6E1-170D-2A42-9F12-620460F276C2}" type="datetimeFigureOut">
              <a:rPr lang="en-US" smtClean="0"/>
              <a:t>6/3/26</a:t>
            </a:fld>
            <a:endParaRPr lang="en-US"/>
          </a:p>
        </p:txBody>
      </p:sp>
      <p:sp>
        <p:nvSpPr>
          <p:cNvPr id="6" name="Footer Placeholder 5">
            <a:extLst>
              <a:ext uri="{FF2B5EF4-FFF2-40B4-BE49-F238E27FC236}">
                <a16:creationId xmlns:a16="http://schemas.microsoft.com/office/drawing/2014/main" id="{0FA46B4E-4039-1F79-E8A8-B0EE94C120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F8F3F1-6811-59A6-DFC4-FE48218629B0}"/>
              </a:ext>
            </a:extLst>
          </p:cNvPr>
          <p:cNvSpPr>
            <a:spLocks noGrp="1"/>
          </p:cNvSpPr>
          <p:nvPr>
            <p:ph type="sldNum" sz="quarter" idx="12"/>
          </p:nvPr>
        </p:nvSpPr>
        <p:spPr/>
        <p:txBody>
          <a:bodyPr/>
          <a:lstStyle/>
          <a:p>
            <a:fld id="{AFBF4407-D065-9448-A6FD-084507021222}" type="slidenum">
              <a:rPr lang="en-US" smtClean="0"/>
              <a:t>‹#›</a:t>
            </a:fld>
            <a:endParaRPr lang="en-US"/>
          </a:p>
        </p:txBody>
      </p:sp>
    </p:spTree>
    <p:extLst>
      <p:ext uri="{BB962C8B-B14F-4D97-AF65-F5344CB8AC3E}">
        <p14:creationId xmlns:p14="http://schemas.microsoft.com/office/powerpoint/2010/main" val="3201438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AA7C9-849E-719F-E4ED-F49A50837B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F8AD55-A385-0629-EAA3-CF7C84B4E8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E3034A7-3CFF-AB86-925A-4BCE325D83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B167BB-CD4F-BD69-B29B-1089A28DDEC5}"/>
              </a:ext>
            </a:extLst>
          </p:cNvPr>
          <p:cNvSpPr>
            <a:spLocks noGrp="1"/>
          </p:cNvSpPr>
          <p:nvPr>
            <p:ph type="dt" sz="half" idx="10"/>
          </p:nvPr>
        </p:nvSpPr>
        <p:spPr/>
        <p:txBody>
          <a:bodyPr/>
          <a:lstStyle/>
          <a:p>
            <a:fld id="{3643B6E1-170D-2A42-9F12-620460F276C2}" type="datetimeFigureOut">
              <a:rPr lang="en-US" smtClean="0"/>
              <a:t>6/3/26</a:t>
            </a:fld>
            <a:endParaRPr lang="en-US"/>
          </a:p>
        </p:txBody>
      </p:sp>
      <p:sp>
        <p:nvSpPr>
          <p:cNvPr id="6" name="Footer Placeholder 5">
            <a:extLst>
              <a:ext uri="{FF2B5EF4-FFF2-40B4-BE49-F238E27FC236}">
                <a16:creationId xmlns:a16="http://schemas.microsoft.com/office/drawing/2014/main" id="{AFBFC484-2508-E6FC-290A-849E1C4947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B72B54-12A0-58D6-0DA9-7153F5841A91}"/>
              </a:ext>
            </a:extLst>
          </p:cNvPr>
          <p:cNvSpPr>
            <a:spLocks noGrp="1"/>
          </p:cNvSpPr>
          <p:nvPr>
            <p:ph type="sldNum" sz="quarter" idx="12"/>
          </p:nvPr>
        </p:nvSpPr>
        <p:spPr/>
        <p:txBody>
          <a:bodyPr/>
          <a:lstStyle/>
          <a:p>
            <a:fld id="{AFBF4407-D065-9448-A6FD-084507021222}" type="slidenum">
              <a:rPr lang="en-US" smtClean="0"/>
              <a:t>‹#›</a:t>
            </a:fld>
            <a:endParaRPr lang="en-US"/>
          </a:p>
        </p:txBody>
      </p:sp>
    </p:spTree>
    <p:extLst>
      <p:ext uri="{BB962C8B-B14F-4D97-AF65-F5344CB8AC3E}">
        <p14:creationId xmlns:p14="http://schemas.microsoft.com/office/powerpoint/2010/main" val="2171443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CD0572-ECAA-7172-A208-815F6EB9B4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FDD8E3-EB03-2868-F919-E800D5D35F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4B5E5E-1B56-CA60-D2FC-E921034104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643B6E1-170D-2A42-9F12-620460F276C2}" type="datetimeFigureOut">
              <a:rPr lang="en-US" smtClean="0"/>
              <a:t>6/3/26</a:t>
            </a:fld>
            <a:endParaRPr lang="en-US"/>
          </a:p>
        </p:txBody>
      </p:sp>
      <p:sp>
        <p:nvSpPr>
          <p:cNvPr id="5" name="Footer Placeholder 4">
            <a:extLst>
              <a:ext uri="{FF2B5EF4-FFF2-40B4-BE49-F238E27FC236}">
                <a16:creationId xmlns:a16="http://schemas.microsoft.com/office/drawing/2014/main" id="{4A249406-E93B-86E3-EBB9-52115F7DC7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C8E19B9-D787-9D59-FCB5-1417D23761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FBF4407-D065-9448-A6FD-084507021222}" type="slidenum">
              <a:rPr lang="en-US" smtClean="0"/>
              <a:t>‹#›</a:t>
            </a:fld>
            <a:endParaRPr lang="en-US"/>
          </a:p>
        </p:txBody>
      </p:sp>
    </p:spTree>
    <p:extLst>
      <p:ext uri="{BB962C8B-B14F-4D97-AF65-F5344CB8AC3E}">
        <p14:creationId xmlns:p14="http://schemas.microsoft.com/office/powerpoint/2010/main" val="9025496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ideo" Target="https://www.youtube.com/embed/EtL7atUFHTQ?feature=oembed"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Moving Equations">
            <a:extLst>
              <a:ext uri="{FF2B5EF4-FFF2-40B4-BE49-F238E27FC236}">
                <a16:creationId xmlns:a16="http://schemas.microsoft.com/office/drawing/2014/main" id="{E6BDD0C0-C1C9-18D7-27B8-F6E435C39AA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62A66C-EC38-5E44-8B54-7BDF1705869B}"/>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Translating Under the Influence</a:t>
            </a:r>
          </a:p>
        </p:txBody>
      </p:sp>
      <p:sp>
        <p:nvSpPr>
          <p:cNvPr id="3" name="Subtitle 2">
            <a:extLst>
              <a:ext uri="{FF2B5EF4-FFF2-40B4-BE49-F238E27FC236}">
                <a16:creationId xmlns:a16="http://schemas.microsoft.com/office/drawing/2014/main" id="{283F9116-670B-0568-ADC5-B3CCF095E24F}"/>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a:solidFill>
                  <a:srgbClr val="FFFFFF"/>
                </a:solidFill>
              </a:rPr>
              <a:t>Translation Theory for the Translation Workshop/ Studio</a:t>
            </a:r>
          </a:p>
        </p:txBody>
      </p:sp>
    </p:spTree>
    <p:extLst>
      <p:ext uri="{BB962C8B-B14F-4D97-AF65-F5344CB8AC3E}">
        <p14:creationId xmlns:p14="http://schemas.microsoft.com/office/powerpoint/2010/main" val="266947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D4C33-542C-E798-F986-1ADA7A1DFEBE}"/>
              </a:ext>
            </a:extLst>
          </p:cNvPr>
          <p:cNvSpPr>
            <a:spLocks noGrp="1"/>
          </p:cNvSpPr>
          <p:nvPr>
            <p:ph type="title"/>
          </p:nvPr>
        </p:nvSpPr>
        <p:spPr/>
        <p:txBody>
          <a:bodyPr/>
          <a:lstStyle/>
          <a:p>
            <a:r>
              <a:rPr lang="en-US" dirty="0"/>
              <a:t>Bolstering/ Promoting/ Celebrating the Translator’s Agency?</a:t>
            </a:r>
          </a:p>
        </p:txBody>
      </p:sp>
      <p:sp>
        <p:nvSpPr>
          <p:cNvPr id="3" name="TextBox 2">
            <a:extLst>
              <a:ext uri="{FF2B5EF4-FFF2-40B4-BE49-F238E27FC236}">
                <a16:creationId xmlns:a16="http://schemas.microsoft.com/office/drawing/2014/main" id="{1A09904B-B380-EC37-EC43-5FB4A47902EE}"/>
              </a:ext>
            </a:extLst>
          </p:cNvPr>
          <p:cNvSpPr txBox="1"/>
          <p:nvPr/>
        </p:nvSpPr>
        <p:spPr>
          <a:xfrm>
            <a:off x="7224714" y="3938330"/>
            <a:ext cx="4848224" cy="2554545"/>
          </a:xfrm>
          <a:prstGeom prst="rect">
            <a:avLst/>
          </a:prstGeom>
          <a:noFill/>
        </p:spPr>
        <p:txBody>
          <a:bodyPr wrap="square" rtlCol="0">
            <a:spAutoFit/>
          </a:bodyPr>
          <a:lstStyle/>
          <a:p>
            <a:r>
              <a:rPr lang="en-US" sz="3200" b="1" dirty="0">
                <a:solidFill>
                  <a:srgbClr val="0070C0"/>
                </a:solidFill>
              </a:rPr>
              <a:t>UNDERCONFIDENCE</a:t>
            </a:r>
          </a:p>
          <a:p>
            <a:endParaRPr lang="en-US" sz="3200" b="1" dirty="0">
              <a:solidFill>
                <a:srgbClr val="0070C0"/>
              </a:solidFill>
            </a:endParaRPr>
          </a:p>
          <a:p>
            <a:r>
              <a:rPr lang="en-US" sz="3200" b="1" dirty="0">
                <a:solidFill>
                  <a:srgbClr val="0070C0"/>
                </a:solidFill>
              </a:rPr>
              <a:t>&amp; (defensive)</a:t>
            </a:r>
          </a:p>
          <a:p>
            <a:endParaRPr lang="en-US" sz="3200" b="1" dirty="0">
              <a:solidFill>
                <a:srgbClr val="0070C0"/>
              </a:solidFill>
            </a:endParaRPr>
          </a:p>
          <a:p>
            <a:r>
              <a:rPr lang="en-US" sz="3200" b="1" dirty="0">
                <a:solidFill>
                  <a:srgbClr val="0070C0"/>
                </a:solidFill>
              </a:rPr>
              <a:t>OVERCONFIDENCE</a:t>
            </a:r>
          </a:p>
        </p:txBody>
      </p:sp>
      <p:pic>
        <p:nvPicPr>
          <p:cNvPr id="6" name="Picture 5">
            <a:extLst>
              <a:ext uri="{FF2B5EF4-FFF2-40B4-BE49-F238E27FC236}">
                <a16:creationId xmlns:a16="http://schemas.microsoft.com/office/drawing/2014/main" id="{BD42A452-F130-C7BD-3BDA-6B73E43250B5}"/>
              </a:ext>
            </a:extLst>
          </p:cNvPr>
          <p:cNvPicPr>
            <a:picLocks noChangeAspect="1"/>
          </p:cNvPicPr>
          <p:nvPr/>
        </p:nvPicPr>
        <p:blipFill>
          <a:blip r:embed="rId2"/>
          <a:stretch>
            <a:fillRect/>
          </a:stretch>
        </p:blipFill>
        <p:spPr>
          <a:xfrm>
            <a:off x="7051530" y="1148678"/>
            <a:ext cx="5194592" cy="2908972"/>
          </a:xfrm>
          <a:prstGeom prst="rect">
            <a:avLst/>
          </a:prstGeom>
        </p:spPr>
      </p:pic>
      <p:pic>
        <p:nvPicPr>
          <p:cNvPr id="9" name="Picture 8">
            <a:extLst>
              <a:ext uri="{FF2B5EF4-FFF2-40B4-BE49-F238E27FC236}">
                <a16:creationId xmlns:a16="http://schemas.microsoft.com/office/drawing/2014/main" id="{7949EFA6-15BB-89A8-3030-BF12281B30FF}"/>
              </a:ext>
            </a:extLst>
          </p:cNvPr>
          <p:cNvPicPr>
            <a:picLocks noChangeAspect="1"/>
          </p:cNvPicPr>
          <p:nvPr/>
        </p:nvPicPr>
        <p:blipFill>
          <a:blip r:embed="rId3"/>
          <a:stretch>
            <a:fillRect/>
          </a:stretch>
        </p:blipFill>
        <p:spPr>
          <a:xfrm>
            <a:off x="119062" y="2229158"/>
            <a:ext cx="6590772" cy="4454217"/>
          </a:xfrm>
          <a:prstGeom prst="rect">
            <a:avLst/>
          </a:prstGeom>
        </p:spPr>
      </p:pic>
    </p:spTree>
    <p:extLst>
      <p:ext uri="{BB962C8B-B14F-4D97-AF65-F5344CB8AC3E}">
        <p14:creationId xmlns:p14="http://schemas.microsoft.com/office/powerpoint/2010/main" val="2744822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D4C33-542C-E798-F986-1ADA7A1DFEBE}"/>
              </a:ext>
            </a:extLst>
          </p:cNvPr>
          <p:cNvSpPr>
            <a:spLocks noGrp="1"/>
          </p:cNvSpPr>
          <p:nvPr>
            <p:ph type="title"/>
          </p:nvPr>
        </p:nvSpPr>
        <p:spPr/>
        <p:txBody>
          <a:bodyPr/>
          <a:lstStyle/>
          <a:p>
            <a:r>
              <a:rPr lang="en-US" dirty="0"/>
              <a:t>Bolstering/ Promoting/ Celebrating the Translator’s Agency?</a:t>
            </a:r>
          </a:p>
        </p:txBody>
      </p:sp>
      <p:pic>
        <p:nvPicPr>
          <p:cNvPr id="5" name="Picture 4">
            <a:extLst>
              <a:ext uri="{FF2B5EF4-FFF2-40B4-BE49-F238E27FC236}">
                <a16:creationId xmlns:a16="http://schemas.microsoft.com/office/drawing/2014/main" id="{B40D0758-AE7B-2C2C-0C2C-178CDF82B1C4}"/>
              </a:ext>
            </a:extLst>
          </p:cNvPr>
          <p:cNvPicPr>
            <a:picLocks noChangeAspect="1"/>
          </p:cNvPicPr>
          <p:nvPr/>
        </p:nvPicPr>
        <p:blipFill rotWithShape="1">
          <a:blip r:embed="rId2"/>
          <a:srcRect l="3205"/>
          <a:stretch/>
        </p:blipFill>
        <p:spPr>
          <a:xfrm>
            <a:off x="119062" y="1873249"/>
            <a:ext cx="2814591" cy="4728095"/>
          </a:xfrm>
          <a:prstGeom prst="rect">
            <a:avLst/>
          </a:prstGeom>
        </p:spPr>
      </p:pic>
      <p:pic>
        <p:nvPicPr>
          <p:cNvPr id="10" name="Picture 9">
            <a:extLst>
              <a:ext uri="{FF2B5EF4-FFF2-40B4-BE49-F238E27FC236}">
                <a16:creationId xmlns:a16="http://schemas.microsoft.com/office/drawing/2014/main" id="{F5C2B7D8-60D5-C6B5-3402-35F33F8BB577}"/>
              </a:ext>
            </a:extLst>
          </p:cNvPr>
          <p:cNvPicPr>
            <a:picLocks noChangeAspect="1"/>
          </p:cNvPicPr>
          <p:nvPr/>
        </p:nvPicPr>
        <p:blipFill>
          <a:blip r:embed="rId3"/>
          <a:stretch>
            <a:fillRect/>
          </a:stretch>
        </p:blipFill>
        <p:spPr>
          <a:xfrm>
            <a:off x="3283533" y="1873248"/>
            <a:ext cx="3013549" cy="4743549"/>
          </a:xfrm>
          <a:prstGeom prst="rect">
            <a:avLst/>
          </a:prstGeom>
        </p:spPr>
      </p:pic>
    </p:spTree>
    <p:extLst>
      <p:ext uri="{BB962C8B-B14F-4D97-AF65-F5344CB8AC3E}">
        <p14:creationId xmlns:p14="http://schemas.microsoft.com/office/powerpoint/2010/main" val="1875099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D4C33-542C-E798-F986-1ADA7A1DFEBE}"/>
              </a:ext>
            </a:extLst>
          </p:cNvPr>
          <p:cNvSpPr>
            <a:spLocks noGrp="1"/>
          </p:cNvSpPr>
          <p:nvPr>
            <p:ph type="title"/>
          </p:nvPr>
        </p:nvSpPr>
        <p:spPr/>
        <p:txBody>
          <a:bodyPr/>
          <a:lstStyle/>
          <a:p>
            <a:r>
              <a:rPr lang="en-US" dirty="0"/>
              <a:t>Bolstering/ Promoting/ Celebrating the Translator’s Agency?</a:t>
            </a:r>
          </a:p>
        </p:txBody>
      </p:sp>
      <p:sp>
        <p:nvSpPr>
          <p:cNvPr id="3" name="TextBox 2">
            <a:extLst>
              <a:ext uri="{FF2B5EF4-FFF2-40B4-BE49-F238E27FC236}">
                <a16:creationId xmlns:a16="http://schemas.microsoft.com/office/drawing/2014/main" id="{1A09904B-B380-EC37-EC43-5FB4A47902EE}"/>
              </a:ext>
            </a:extLst>
          </p:cNvPr>
          <p:cNvSpPr txBox="1"/>
          <p:nvPr/>
        </p:nvSpPr>
        <p:spPr>
          <a:xfrm>
            <a:off x="7224714" y="3938330"/>
            <a:ext cx="4848224" cy="1569660"/>
          </a:xfrm>
          <a:prstGeom prst="rect">
            <a:avLst/>
          </a:prstGeom>
          <a:noFill/>
        </p:spPr>
        <p:txBody>
          <a:bodyPr wrap="square" rtlCol="0">
            <a:spAutoFit/>
          </a:bodyPr>
          <a:lstStyle/>
          <a:p>
            <a:r>
              <a:rPr lang="en-US" sz="3200" b="1" dirty="0">
                <a:solidFill>
                  <a:srgbClr val="0070C0"/>
                </a:solidFill>
              </a:rPr>
              <a:t>Risk of THEORY becoming the new MASTER</a:t>
            </a:r>
          </a:p>
        </p:txBody>
      </p:sp>
      <p:pic>
        <p:nvPicPr>
          <p:cNvPr id="5" name="Picture 4">
            <a:extLst>
              <a:ext uri="{FF2B5EF4-FFF2-40B4-BE49-F238E27FC236}">
                <a16:creationId xmlns:a16="http://schemas.microsoft.com/office/drawing/2014/main" id="{B40D0758-AE7B-2C2C-0C2C-178CDF82B1C4}"/>
              </a:ext>
            </a:extLst>
          </p:cNvPr>
          <p:cNvPicPr>
            <a:picLocks noChangeAspect="1"/>
          </p:cNvPicPr>
          <p:nvPr/>
        </p:nvPicPr>
        <p:blipFill rotWithShape="1">
          <a:blip r:embed="rId2"/>
          <a:srcRect l="3205"/>
          <a:stretch/>
        </p:blipFill>
        <p:spPr>
          <a:xfrm>
            <a:off x="119062" y="1873249"/>
            <a:ext cx="2814591" cy="4728095"/>
          </a:xfrm>
          <a:prstGeom prst="rect">
            <a:avLst/>
          </a:prstGeom>
        </p:spPr>
      </p:pic>
      <p:pic>
        <p:nvPicPr>
          <p:cNvPr id="10" name="Picture 9">
            <a:extLst>
              <a:ext uri="{FF2B5EF4-FFF2-40B4-BE49-F238E27FC236}">
                <a16:creationId xmlns:a16="http://schemas.microsoft.com/office/drawing/2014/main" id="{F5C2B7D8-60D5-C6B5-3402-35F33F8BB577}"/>
              </a:ext>
            </a:extLst>
          </p:cNvPr>
          <p:cNvPicPr>
            <a:picLocks noChangeAspect="1"/>
          </p:cNvPicPr>
          <p:nvPr/>
        </p:nvPicPr>
        <p:blipFill>
          <a:blip r:embed="rId3"/>
          <a:stretch>
            <a:fillRect/>
          </a:stretch>
        </p:blipFill>
        <p:spPr>
          <a:xfrm>
            <a:off x="3283533" y="1873248"/>
            <a:ext cx="3013549" cy="4743549"/>
          </a:xfrm>
          <a:prstGeom prst="rect">
            <a:avLst/>
          </a:prstGeom>
        </p:spPr>
      </p:pic>
    </p:spTree>
    <p:extLst>
      <p:ext uri="{BB962C8B-B14F-4D97-AF65-F5344CB8AC3E}">
        <p14:creationId xmlns:p14="http://schemas.microsoft.com/office/powerpoint/2010/main" val="1853439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DFC06-AC7C-EBB4-BD9F-803E5D56F8A5}"/>
              </a:ext>
            </a:extLst>
          </p:cNvPr>
          <p:cNvSpPr>
            <a:spLocks noGrp="1"/>
          </p:cNvSpPr>
          <p:nvPr>
            <p:ph type="title"/>
          </p:nvPr>
        </p:nvSpPr>
        <p:spPr>
          <a:xfrm>
            <a:off x="649513" y="800554"/>
            <a:ext cx="4430487" cy="5397046"/>
          </a:xfrm>
        </p:spPr>
        <p:txBody>
          <a:bodyPr>
            <a:normAutofit fontScale="90000"/>
          </a:bodyPr>
          <a:lstStyle/>
          <a:p>
            <a:r>
              <a:rPr lang="en-US" dirty="0"/>
              <a:t>Uncertainty, </a:t>
            </a:r>
            <a:br>
              <a:rPr lang="en-US" dirty="0"/>
            </a:br>
            <a:r>
              <a:rPr lang="en-US" dirty="0"/>
              <a:t>Muddle, Improvisation, Openness, </a:t>
            </a:r>
            <a:br>
              <a:rPr lang="en-US" dirty="0"/>
            </a:br>
            <a:r>
              <a:rPr lang="en-US" dirty="0"/>
              <a:t>the Less Good Idea, </a:t>
            </a:r>
            <a:br>
              <a:rPr lang="en-US" dirty="0"/>
            </a:br>
            <a:br>
              <a:rPr lang="en-US" dirty="0"/>
            </a:br>
            <a:r>
              <a:rPr lang="en-US" dirty="0"/>
              <a:t>and you never know what theory will be useful…</a:t>
            </a:r>
          </a:p>
        </p:txBody>
      </p:sp>
      <p:pic>
        <p:nvPicPr>
          <p:cNvPr id="5" name="Online Media 4" descr="William Kentridge on why failures are important">
            <a:hlinkClick r:id="" action="ppaction://media"/>
            <a:extLst>
              <a:ext uri="{FF2B5EF4-FFF2-40B4-BE49-F238E27FC236}">
                <a16:creationId xmlns:a16="http://schemas.microsoft.com/office/drawing/2014/main" id="{971BB6CA-6C38-6AE8-3549-FCD7E0210B02}"/>
              </a:ext>
            </a:extLst>
          </p:cNvPr>
          <p:cNvPicPr>
            <a:picLocks noRot="1" noChangeAspect="1"/>
          </p:cNvPicPr>
          <p:nvPr>
            <a:videoFile r:link="rId1"/>
          </p:nvPr>
        </p:nvPicPr>
        <p:blipFill>
          <a:blip r:embed="rId3"/>
          <a:stretch>
            <a:fillRect/>
          </a:stretch>
        </p:blipFill>
        <p:spPr>
          <a:xfrm>
            <a:off x="6887936" y="0"/>
            <a:ext cx="3867150" cy="6844513"/>
          </a:xfrm>
          <a:prstGeom prst="rect">
            <a:avLst/>
          </a:prstGeom>
        </p:spPr>
      </p:pic>
    </p:spTree>
    <p:extLst>
      <p:ext uri="{BB962C8B-B14F-4D97-AF65-F5344CB8AC3E}">
        <p14:creationId xmlns:p14="http://schemas.microsoft.com/office/powerpoint/2010/main" val="46567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03CAA1-7182-DDBF-4928-5EA021077FC6}"/>
              </a:ext>
            </a:extLst>
          </p:cNvPr>
          <p:cNvPicPr>
            <a:picLocks noChangeAspect="1"/>
          </p:cNvPicPr>
          <p:nvPr/>
        </p:nvPicPr>
        <p:blipFill>
          <a:blip r:embed="rId2"/>
          <a:stretch>
            <a:fillRect/>
          </a:stretch>
        </p:blipFill>
        <p:spPr>
          <a:xfrm>
            <a:off x="0" y="159128"/>
            <a:ext cx="8966200" cy="6698872"/>
          </a:xfrm>
          <a:prstGeom prst="rect">
            <a:avLst/>
          </a:prstGeom>
        </p:spPr>
      </p:pic>
      <p:sp>
        <p:nvSpPr>
          <p:cNvPr id="10" name="Title 1">
            <a:extLst>
              <a:ext uri="{FF2B5EF4-FFF2-40B4-BE49-F238E27FC236}">
                <a16:creationId xmlns:a16="http://schemas.microsoft.com/office/drawing/2014/main" id="{6B1C7E00-1337-9D67-50FC-E282808E973B}"/>
              </a:ext>
            </a:extLst>
          </p:cNvPr>
          <p:cNvSpPr>
            <a:spLocks noGrp="1"/>
          </p:cNvSpPr>
          <p:nvPr/>
        </p:nvSpPr>
        <p:spPr>
          <a:xfrm>
            <a:off x="8628184" y="2360083"/>
            <a:ext cx="3076983" cy="21060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accent1"/>
                </a:solidFill>
              </a:rPr>
              <a:t>In the Workshop…</a:t>
            </a:r>
          </a:p>
        </p:txBody>
      </p:sp>
    </p:spTree>
    <p:extLst>
      <p:ext uri="{BB962C8B-B14F-4D97-AF65-F5344CB8AC3E}">
        <p14:creationId xmlns:p14="http://schemas.microsoft.com/office/powerpoint/2010/main" val="3212547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4E6F1E-DB98-2BCB-7F09-4CFAF60741EA}"/>
              </a:ext>
            </a:extLst>
          </p:cNvPr>
          <p:cNvPicPr>
            <a:picLocks noChangeAspect="1"/>
          </p:cNvPicPr>
          <p:nvPr/>
        </p:nvPicPr>
        <p:blipFill>
          <a:blip r:embed="rId2"/>
          <a:stretch>
            <a:fillRect/>
          </a:stretch>
        </p:blipFill>
        <p:spPr>
          <a:xfrm>
            <a:off x="484717" y="159523"/>
            <a:ext cx="8743950" cy="6538953"/>
          </a:xfrm>
          <a:prstGeom prst="rect">
            <a:avLst/>
          </a:prstGeom>
        </p:spPr>
      </p:pic>
      <p:sp>
        <p:nvSpPr>
          <p:cNvPr id="8" name="Title 1">
            <a:extLst>
              <a:ext uri="{FF2B5EF4-FFF2-40B4-BE49-F238E27FC236}">
                <a16:creationId xmlns:a16="http://schemas.microsoft.com/office/drawing/2014/main" id="{06F5A17E-F1E4-2431-16E0-18F6A4D146E4}"/>
              </a:ext>
            </a:extLst>
          </p:cNvPr>
          <p:cNvSpPr>
            <a:spLocks noGrp="1"/>
          </p:cNvSpPr>
          <p:nvPr/>
        </p:nvSpPr>
        <p:spPr>
          <a:xfrm>
            <a:off x="9228667" y="2360083"/>
            <a:ext cx="2476500" cy="21060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accent1"/>
                </a:solidFill>
              </a:rPr>
              <a:t>Round 2 …</a:t>
            </a:r>
          </a:p>
        </p:txBody>
      </p:sp>
    </p:spTree>
    <p:extLst>
      <p:ext uri="{BB962C8B-B14F-4D97-AF65-F5344CB8AC3E}">
        <p14:creationId xmlns:p14="http://schemas.microsoft.com/office/powerpoint/2010/main" val="1618508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28DCE1-BD7D-2D25-64E7-3FBD297D5292}"/>
              </a:ext>
            </a:extLst>
          </p:cNvPr>
          <p:cNvPicPr>
            <a:picLocks noChangeAspect="1"/>
          </p:cNvPicPr>
          <p:nvPr/>
        </p:nvPicPr>
        <p:blipFill>
          <a:blip r:embed="rId2"/>
          <a:stretch>
            <a:fillRect/>
          </a:stretch>
        </p:blipFill>
        <p:spPr>
          <a:xfrm>
            <a:off x="1066800" y="141226"/>
            <a:ext cx="10058400" cy="6575548"/>
          </a:xfrm>
          <a:prstGeom prst="rect">
            <a:avLst/>
          </a:prstGeom>
        </p:spPr>
      </p:pic>
    </p:spTree>
    <p:extLst>
      <p:ext uri="{BB962C8B-B14F-4D97-AF65-F5344CB8AC3E}">
        <p14:creationId xmlns:p14="http://schemas.microsoft.com/office/powerpoint/2010/main" val="1937962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07F60A-D698-9866-6C2C-8B301829B6CF}"/>
              </a:ext>
            </a:extLst>
          </p:cNvPr>
          <p:cNvPicPr>
            <a:picLocks noChangeAspect="1"/>
          </p:cNvPicPr>
          <p:nvPr/>
        </p:nvPicPr>
        <p:blipFill>
          <a:blip r:embed="rId2"/>
          <a:stretch>
            <a:fillRect/>
          </a:stretch>
        </p:blipFill>
        <p:spPr>
          <a:xfrm>
            <a:off x="97882" y="1365250"/>
            <a:ext cx="11842440" cy="4074583"/>
          </a:xfrm>
          <a:prstGeom prst="rect">
            <a:avLst/>
          </a:prstGeom>
        </p:spPr>
      </p:pic>
    </p:spTree>
    <p:extLst>
      <p:ext uri="{BB962C8B-B14F-4D97-AF65-F5344CB8AC3E}">
        <p14:creationId xmlns:p14="http://schemas.microsoft.com/office/powerpoint/2010/main" val="4206099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184C0-BAB6-F30D-D930-6D5CA5EE26A1}"/>
              </a:ext>
            </a:extLst>
          </p:cNvPr>
          <p:cNvSpPr>
            <a:spLocks noGrp="1"/>
          </p:cNvSpPr>
          <p:nvPr>
            <p:ph type="title"/>
          </p:nvPr>
        </p:nvSpPr>
        <p:spPr>
          <a:xfrm>
            <a:off x="838200" y="365125"/>
            <a:ext cx="10507133" cy="3812220"/>
          </a:xfrm>
        </p:spPr>
        <p:txBody>
          <a:bodyPr>
            <a:normAutofit/>
          </a:bodyPr>
          <a:lstStyle/>
          <a:p>
            <a:r>
              <a:rPr lang="en-US" b="1" dirty="0">
                <a:solidFill>
                  <a:schemeClr val="accent1"/>
                </a:solidFill>
              </a:rPr>
              <a:t>So, given the end-goal of sustainable creative uncertainty and an appropriate level of confidence in literary translation workshop, what are the roles of Translation Theory?</a:t>
            </a:r>
          </a:p>
        </p:txBody>
      </p:sp>
    </p:spTree>
    <p:extLst>
      <p:ext uri="{BB962C8B-B14F-4D97-AF65-F5344CB8AC3E}">
        <p14:creationId xmlns:p14="http://schemas.microsoft.com/office/powerpoint/2010/main" val="481668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9" name="Rectangle 2058">
            <a:extLst>
              <a:ext uri="{FF2B5EF4-FFF2-40B4-BE49-F238E27FC236}">
                <a16:creationId xmlns:a16="http://schemas.microsoft.com/office/drawing/2014/main" id="{DC35A348-C5D6-4112-9FDD-93A493B01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4B714A-EA6B-06CC-5F82-77E4F4DA2261}"/>
              </a:ext>
            </a:extLst>
          </p:cNvPr>
          <p:cNvSpPr>
            <a:spLocks noGrp="1"/>
          </p:cNvSpPr>
          <p:nvPr>
            <p:ph type="title"/>
          </p:nvPr>
        </p:nvSpPr>
        <p:spPr>
          <a:xfrm>
            <a:off x="838199" y="4428000"/>
            <a:ext cx="6143626" cy="1400400"/>
          </a:xfrm>
        </p:spPr>
        <p:txBody>
          <a:bodyPr vert="horz" wrap="square" lIns="91440" tIns="45720" rIns="91440" bIns="45720" rtlCol="0" anchor="b">
            <a:normAutofit/>
          </a:bodyPr>
          <a:lstStyle/>
          <a:p>
            <a:r>
              <a:rPr lang="en-US" sz="4300" kern="1200" dirty="0">
                <a:solidFill>
                  <a:schemeClr val="bg1"/>
                </a:solidFill>
                <a:latin typeface="+mj-lt"/>
                <a:ea typeface="+mj-ea"/>
                <a:cs typeface="+mj-cs"/>
              </a:rPr>
              <a:t>1) A Literary Translation Theory Canon?</a:t>
            </a:r>
          </a:p>
        </p:txBody>
      </p:sp>
      <p:pic>
        <p:nvPicPr>
          <p:cNvPr id="2052" name="Picture 4" descr="Western Translation Theory - Douglas Robinson | Public βιβλία">
            <a:extLst>
              <a:ext uri="{FF2B5EF4-FFF2-40B4-BE49-F238E27FC236}">
                <a16:creationId xmlns:a16="http://schemas.microsoft.com/office/drawing/2014/main" id="{9E62D22A-72AA-E67B-BF39-3343031F65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5" b="-1"/>
          <a:stretch/>
        </p:blipFill>
        <p:spPr bwMode="auto">
          <a:xfrm>
            <a:off x="20" y="10"/>
            <a:ext cx="4000480" cy="4005933"/>
          </a:xfrm>
          <a:custGeom>
            <a:avLst/>
            <a:gdLst/>
            <a:ahLst/>
            <a:cxnLst/>
            <a:rect l="l" t="t" r="r" b="b"/>
            <a:pathLst>
              <a:path w="4000500" h="4005943">
                <a:moveTo>
                  <a:pt x="0" y="0"/>
                </a:moveTo>
                <a:lnTo>
                  <a:pt x="4000500" y="0"/>
                </a:lnTo>
                <a:lnTo>
                  <a:pt x="4000500" y="3936797"/>
                </a:lnTo>
                <a:lnTo>
                  <a:pt x="3316514" y="4005943"/>
                </a:lnTo>
                <a:lnTo>
                  <a:pt x="0" y="3964175"/>
                </a:ln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Amazon.com: The Translation Studies Reader: 9780415613484: Venuti,  Lawrence: Books">
            <a:extLst>
              <a:ext uri="{FF2B5EF4-FFF2-40B4-BE49-F238E27FC236}">
                <a16:creationId xmlns:a16="http://schemas.microsoft.com/office/drawing/2014/main" id="{868C137D-4F4B-B2D1-69DE-74C8CD1FE5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7" r="1700" b="2"/>
          <a:stretch/>
        </p:blipFill>
        <p:spPr bwMode="auto">
          <a:xfrm>
            <a:off x="4191002" y="10"/>
            <a:ext cx="3809998" cy="3917529"/>
          </a:xfrm>
          <a:custGeom>
            <a:avLst/>
            <a:gdLst/>
            <a:ahLst/>
            <a:cxnLst/>
            <a:rect l="l" t="t" r="r" b="b"/>
            <a:pathLst>
              <a:path w="3809998" h="3917539">
                <a:moveTo>
                  <a:pt x="0" y="0"/>
                </a:moveTo>
                <a:lnTo>
                  <a:pt x="3809998" y="0"/>
                </a:lnTo>
                <a:lnTo>
                  <a:pt x="3809998" y="3909212"/>
                </a:lnTo>
                <a:lnTo>
                  <a:pt x="1781628" y="3737429"/>
                </a:lnTo>
                <a:lnTo>
                  <a:pt x="0" y="3917539"/>
                </a:lnTo>
                <a:close/>
              </a:path>
            </a:pathLst>
          </a:custGeom>
          <a:noFill/>
          <a:extLst>
            <a:ext uri="{909E8E84-426E-40DD-AFC4-6F175D3DCCD1}">
              <a14:hiddenFill xmlns:a14="http://schemas.microsoft.com/office/drawing/2010/main">
                <a:solidFill>
                  <a:srgbClr val="FFFFFF"/>
                </a:solidFill>
              </a14:hiddenFill>
            </a:ext>
          </a:extLst>
        </p:spPr>
      </p:pic>
      <p:pic>
        <p:nvPicPr>
          <p:cNvPr id="2054" name="Picture 6" descr="By Daniel Weissbort - Translation: Theory and Practice - A Historical  Reader: 1st (first) Edition">
            <a:extLst>
              <a:ext uri="{FF2B5EF4-FFF2-40B4-BE49-F238E27FC236}">
                <a16:creationId xmlns:a16="http://schemas.microsoft.com/office/drawing/2014/main" id="{B401673B-4882-7689-828C-505619BFEB2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494" r="2" b="1791"/>
          <a:stretch/>
        </p:blipFill>
        <p:spPr bwMode="auto">
          <a:xfrm>
            <a:off x="8191500" y="10"/>
            <a:ext cx="4000500" cy="3959022"/>
          </a:xfrm>
          <a:custGeom>
            <a:avLst/>
            <a:gdLst/>
            <a:ahLst/>
            <a:cxnLst/>
            <a:rect l="l" t="t" r="r" b="b"/>
            <a:pathLst>
              <a:path w="4000500" h="3959032">
                <a:moveTo>
                  <a:pt x="0" y="0"/>
                </a:moveTo>
                <a:lnTo>
                  <a:pt x="4000500" y="0"/>
                </a:lnTo>
                <a:lnTo>
                  <a:pt x="4000500" y="3959032"/>
                </a:lnTo>
                <a:lnTo>
                  <a:pt x="9072" y="3926114"/>
                </a:lnTo>
                <a:lnTo>
                  <a:pt x="0" y="3925346"/>
                </a:lnTo>
                <a:close/>
              </a:path>
            </a:pathLst>
          </a:custGeom>
          <a:noFill/>
          <a:extLst>
            <a:ext uri="{909E8E84-426E-40DD-AFC4-6F175D3DCCD1}">
              <a14:hiddenFill xmlns:a14="http://schemas.microsoft.com/office/drawing/2010/main">
                <a:solidFill>
                  <a:srgbClr val="FFFFFF"/>
                </a:solidFill>
              </a14:hiddenFill>
            </a:ext>
          </a:extLst>
        </p:spPr>
      </p:pic>
      <p:grpSp>
        <p:nvGrpSpPr>
          <p:cNvPr id="2061" name="Group 2060">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2062" name="Freeform: Shape 2061">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63" name="Freeform: Shape 2062">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13273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white background&#10;&#10;Description automatically generated">
            <a:extLst>
              <a:ext uri="{FF2B5EF4-FFF2-40B4-BE49-F238E27FC236}">
                <a16:creationId xmlns:a16="http://schemas.microsoft.com/office/drawing/2014/main" id="{087A07E0-F098-F2F4-C593-C6A65695361D}"/>
              </a:ext>
            </a:extLst>
          </p:cNvPr>
          <p:cNvPicPr>
            <a:picLocks noChangeAspect="1"/>
          </p:cNvPicPr>
          <p:nvPr/>
        </p:nvPicPr>
        <p:blipFill>
          <a:blip r:embed="rId2"/>
          <a:stretch>
            <a:fillRect/>
          </a:stretch>
        </p:blipFill>
        <p:spPr>
          <a:xfrm>
            <a:off x="534538" y="1443038"/>
            <a:ext cx="11408680" cy="3571875"/>
          </a:xfrm>
          <a:prstGeom prst="rect">
            <a:avLst/>
          </a:prstGeom>
        </p:spPr>
      </p:pic>
    </p:spTree>
    <p:extLst>
      <p:ext uri="{BB962C8B-B14F-4D97-AF65-F5344CB8AC3E}">
        <p14:creationId xmlns:p14="http://schemas.microsoft.com/office/powerpoint/2010/main" val="39243477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45D514-01E9-3490-3DA7-A93F1DF716AC}"/>
              </a:ext>
            </a:extLst>
          </p:cNvPr>
          <p:cNvPicPr>
            <a:picLocks noChangeAspect="1"/>
          </p:cNvPicPr>
          <p:nvPr/>
        </p:nvPicPr>
        <p:blipFill>
          <a:blip r:embed="rId2"/>
          <a:stretch>
            <a:fillRect/>
          </a:stretch>
        </p:blipFill>
        <p:spPr>
          <a:xfrm>
            <a:off x="175172" y="1090271"/>
            <a:ext cx="12431589" cy="4910479"/>
          </a:xfrm>
          <a:prstGeom prst="rect">
            <a:avLst/>
          </a:prstGeom>
        </p:spPr>
      </p:pic>
    </p:spTree>
    <p:extLst>
      <p:ext uri="{BB962C8B-B14F-4D97-AF65-F5344CB8AC3E}">
        <p14:creationId xmlns:p14="http://schemas.microsoft.com/office/powerpoint/2010/main" val="35138273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3EB98C69-8BF7-7B99-D866-8256798BB09F}"/>
              </a:ext>
            </a:extLst>
          </p:cNvPr>
          <p:cNvPicPr>
            <a:picLocks noChangeAspect="1"/>
          </p:cNvPicPr>
          <p:nvPr/>
        </p:nvPicPr>
        <p:blipFill rotWithShape="1">
          <a:blip r:embed="rId2"/>
          <a:srcRect b="10731"/>
          <a:stretch/>
        </p:blipFill>
        <p:spPr>
          <a:xfrm>
            <a:off x="20" y="1282"/>
            <a:ext cx="12191980" cy="6856718"/>
          </a:xfrm>
          <a:prstGeom prst="rect">
            <a:avLst/>
          </a:prstGeom>
        </p:spPr>
      </p:pic>
    </p:spTree>
    <p:extLst>
      <p:ext uri="{BB962C8B-B14F-4D97-AF65-F5344CB8AC3E}">
        <p14:creationId xmlns:p14="http://schemas.microsoft.com/office/powerpoint/2010/main" val="269258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91E16F-B4CA-2C64-EFA9-76B59E47B9D5}"/>
              </a:ext>
            </a:extLst>
          </p:cNvPr>
          <p:cNvPicPr>
            <a:picLocks noChangeAspect="1"/>
          </p:cNvPicPr>
          <p:nvPr/>
        </p:nvPicPr>
        <p:blipFill rotWithShape="1">
          <a:blip r:embed="rId2"/>
          <a:srcRect l="15860" r="9473" b="-1"/>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36444A-FF72-4672-1F67-0915EC5B4C8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The proverbial “bar at the ALTA conference”…</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47002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3F78C1C-5C49-387D-8B5B-07C5FB6ADEC6}"/>
              </a:ext>
            </a:extLst>
          </p:cNvPr>
          <p:cNvPicPr>
            <a:picLocks noChangeAspect="1"/>
          </p:cNvPicPr>
          <p:nvPr/>
        </p:nvPicPr>
        <p:blipFill rotWithShape="1">
          <a:blip r:embed="rId2">
            <a:alphaModFix amt="50000"/>
          </a:blip>
          <a:srcRect b="1747"/>
          <a:stretch/>
        </p:blipFill>
        <p:spPr>
          <a:xfrm>
            <a:off x="20" y="1"/>
            <a:ext cx="12191980" cy="6857999"/>
          </a:xfrm>
          <a:prstGeom prst="rect">
            <a:avLst/>
          </a:prstGeom>
        </p:spPr>
      </p:pic>
      <p:sp>
        <p:nvSpPr>
          <p:cNvPr id="2" name="Title 1">
            <a:extLst>
              <a:ext uri="{FF2B5EF4-FFF2-40B4-BE49-F238E27FC236}">
                <a16:creationId xmlns:a16="http://schemas.microsoft.com/office/drawing/2014/main" id="{5511FD16-2C31-F300-D36C-05B793ABA8D0}"/>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2) Translation Theory for Future Translation Studies Scholars</a:t>
            </a:r>
          </a:p>
        </p:txBody>
      </p:sp>
    </p:spTree>
    <p:extLst>
      <p:ext uri="{BB962C8B-B14F-4D97-AF65-F5344CB8AC3E}">
        <p14:creationId xmlns:p14="http://schemas.microsoft.com/office/powerpoint/2010/main" val="3295312547"/>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University of Iowa Translation Workshop celebrates 60 years of supporting  the art and labor of translation - Little Village">
            <a:extLst>
              <a:ext uri="{FF2B5EF4-FFF2-40B4-BE49-F238E27FC236}">
                <a16:creationId xmlns:a16="http://schemas.microsoft.com/office/drawing/2014/main" id="{55CE83D6-3551-A337-DE1D-3EEA51A7F3B1}"/>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5398" b="10647"/>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17DDA4D-A7EB-9673-238E-6DC9FD6E88A1}"/>
              </a:ext>
            </a:extLst>
          </p:cNvPr>
          <p:cNvSpPr>
            <a:spLocks noGrp="1"/>
          </p:cNvSpPr>
          <p:nvPr>
            <p:ph type="title"/>
          </p:nvPr>
        </p:nvSpPr>
        <p:spPr>
          <a:xfrm>
            <a:off x="1524000" y="1122362"/>
            <a:ext cx="9144000" cy="2900518"/>
          </a:xfrm>
        </p:spPr>
        <p:txBody>
          <a:bodyPr vert="horz" lIns="91440" tIns="45720" rIns="91440" bIns="45720" rtlCol="0" anchor="b">
            <a:normAutofit fontScale="90000"/>
          </a:bodyPr>
          <a:lstStyle/>
          <a:p>
            <a:pPr algn="ctr"/>
            <a:r>
              <a:rPr lang="en-US" sz="6000" dirty="0">
                <a:solidFill>
                  <a:srgbClr val="FFFFFF"/>
                </a:solidFill>
              </a:rPr>
              <a:t>3) Translation Theory for Emergent Literary Translators</a:t>
            </a:r>
            <a:br>
              <a:rPr lang="en-US" sz="6000" dirty="0">
                <a:solidFill>
                  <a:srgbClr val="FFFFFF"/>
                </a:solidFill>
              </a:rPr>
            </a:br>
            <a:r>
              <a:rPr lang="en-US" sz="6000" dirty="0">
                <a:solidFill>
                  <a:srgbClr val="FFFFFF"/>
                </a:solidFill>
              </a:rPr>
              <a:t>(a resource for the less good idea)</a:t>
            </a:r>
          </a:p>
        </p:txBody>
      </p:sp>
    </p:spTree>
    <p:extLst>
      <p:ext uri="{BB962C8B-B14F-4D97-AF65-F5344CB8AC3E}">
        <p14:creationId xmlns:p14="http://schemas.microsoft.com/office/powerpoint/2010/main" val="2274411977"/>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A311-6A3E-E576-35FC-934996C61E67}"/>
              </a:ext>
            </a:extLst>
          </p:cNvPr>
          <p:cNvSpPr>
            <a:spLocks noGrp="1"/>
          </p:cNvSpPr>
          <p:nvPr>
            <p:ph type="title"/>
          </p:nvPr>
        </p:nvSpPr>
        <p:spPr/>
        <p:txBody>
          <a:bodyPr/>
          <a:lstStyle/>
          <a:p>
            <a:r>
              <a:rPr lang="en-US" dirty="0"/>
              <a:t>Resistance to Theory</a:t>
            </a:r>
          </a:p>
        </p:txBody>
      </p:sp>
      <p:sp>
        <p:nvSpPr>
          <p:cNvPr id="3" name="Content Placeholder 2">
            <a:extLst>
              <a:ext uri="{FF2B5EF4-FFF2-40B4-BE49-F238E27FC236}">
                <a16:creationId xmlns:a16="http://schemas.microsoft.com/office/drawing/2014/main" id="{7263BE97-8C7B-E3FE-75CE-6CD451AB9305}"/>
              </a:ext>
            </a:extLst>
          </p:cNvPr>
          <p:cNvSpPr>
            <a:spLocks noGrp="1"/>
          </p:cNvSpPr>
          <p:nvPr>
            <p:ph idx="1"/>
          </p:nvPr>
        </p:nvSpPr>
        <p:spPr/>
        <p:txBody>
          <a:bodyPr>
            <a:normAutofit fontScale="92500"/>
          </a:bodyPr>
          <a:lstStyle/>
          <a:p>
            <a:pPr marL="0" indent="0">
              <a:buNone/>
            </a:pPr>
            <a:r>
              <a:rPr lang="en-US" dirty="0"/>
              <a:t>[…] those looking for a flashy new theory need not bother reading any further: there are plenty of them out there, from the prescriptive to the prohibitive (not to mention the plainly abstruse), and I don’t intend to add to the noise. Consider this rather an “</a:t>
            </a:r>
            <a:r>
              <a:rPr lang="en-US" dirty="0" err="1"/>
              <a:t>antitheory</a:t>
            </a:r>
            <a:r>
              <a:rPr lang="en-US" dirty="0"/>
              <a:t>,” or perhaps just a common-sense approach. I’m aware that common sense isn't nearly as exciting as taking an extreme position. But having perused a number of extreme positions, I’ve found them not of much use when it comes to looking at what translation is […] and many of them aren’t even very exciting brain teasers.</a:t>
            </a:r>
          </a:p>
          <a:p>
            <a:pPr marL="0" indent="0">
              <a:buNone/>
            </a:pPr>
            <a:endParaRPr lang="en-US" dirty="0"/>
          </a:p>
          <a:p>
            <a:pPr marL="0" indent="0">
              <a:buNone/>
            </a:pPr>
            <a:r>
              <a:rPr lang="en-US" dirty="0"/>
              <a:t>Mark </a:t>
            </a:r>
            <a:r>
              <a:rPr lang="en-US" dirty="0" err="1"/>
              <a:t>Polizzotti</a:t>
            </a:r>
            <a:r>
              <a:rPr lang="en-US" dirty="0"/>
              <a:t>, </a:t>
            </a:r>
            <a:r>
              <a:rPr lang="en-US" i="1" dirty="0"/>
              <a:t>Sympathy for the Traitor: A Translation Manifesto </a:t>
            </a:r>
            <a:r>
              <a:rPr lang="en-US" dirty="0"/>
              <a:t>(2018)</a:t>
            </a:r>
          </a:p>
        </p:txBody>
      </p:sp>
    </p:spTree>
    <p:extLst>
      <p:ext uri="{BB962C8B-B14F-4D97-AF65-F5344CB8AC3E}">
        <p14:creationId xmlns:p14="http://schemas.microsoft.com/office/powerpoint/2010/main" val="2874587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DFCF88-67CB-0881-8AFC-39D7E7D4B88F}"/>
              </a:ext>
            </a:extLst>
          </p:cNvPr>
          <p:cNvSpPr>
            <a:spLocks noGrp="1"/>
          </p:cNvSpPr>
          <p:nvPr>
            <p:ph idx="1"/>
          </p:nvPr>
        </p:nvSpPr>
        <p:spPr>
          <a:xfrm>
            <a:off x="729343" y="435429"/>
            <a:ext cx="10624457" cy="5741534"/>
          </a:xfrm>
        </p:spPr>
        <p:txBody>
          <a:bodyPr>
            <a:normAutofit/>
          </a:bodyPr>
          <a:lstStyle/>
          <a:p>
            <a:pPr marL="0" indent="0">
              <a:buNone/>
            </a:pPr>
            <a:r>
              <a:rPr lang="en-US" sz="3600" dirty="0">
                <a:effectLst/>
                <a:latin typeface="Cambria" panose="02040503050406030204" pitchFamily="18" charset="0"/>
              </a:rPr>
              <a:t>I want to encourage […] colleagues to take a fresh look at “The Task of the Translator” and then decide for themselves whether they want their own students to reproduce the argument—or rather, which of the many contradictory and incompatible observations and assertions that can be found in the essay they wish their students to absorb. For nobody could seriously want a student to end up as </a:t>
            </a:r>
            <a:r>
              <a:rPr lang="en-US" sz="3600" b="1" dirty="0">
                <a:effectLst/>
                <a:latin typeface="Cambria" panose="02040503050406030204" pitchFamily="18" charset="0"/>
              </a:rPr>
              <a:t>muddled</a:t>
            </a:r>
            <a:r>
              <a:rPr lang="en-US" sz="3600" dirty="0">
                <a:effectLst/>
                <a:latin typeface="Cambria" panose="02040503050406030204" pitchFamily="18" charset="0"/>
              </a:rPr>
              <a:t> about translation as Benjamin was. </a:t>
            </a:r>
          </a:p>
          <a:p>
            <a:pPr marL="0" indent="0">
              <a:buNone/>
            </a:pPr>
            <a:endParaRPr lang="en-US" dirty="0">
              <a:latin typeface="Cambria" panose="02040503050406030204" pitchFamily="18" charset="0"/>
            </a:endParaRPr>
          </a:p>
          <a:p>
            <a:pPr marL="0" indent="0">
              <a:buNone/>
            </a:pPr>
            <a:r>
              <a:rPr lang="en-US" sz="3600" dirty="0">
                <a:effectLst/>
                <a:latin typeface="Cambria" panose="02040503050406030204" pitchFamily="18" charset="0"/>
              </a:rPr>
              <a:t>– David </a:t>
            </a:r>
            <a:r>
              <a:rPr lang="en-US" sz="3600" dirty="0" err="1">
                <a:effectLst/>
                <a:latin typeface="Cambria" panose="02040503050406030204" pitchFamily="18" charset="0"/>
              </a:rPr>
              <a:t>Bellos</a:t>
            </a:r>
            <a:r>
              <a:rPr lang="en-US" sz="3600" dirty="0">
                <a:effectLst/>
                <a:latin typeface="Cambria" panose="02040503050406030204" pitchFamily="18" charset="0"/>
              </a:rPr>
              <a:t>, “Halting Walter” (2009)</a:t>
            </a:r>
          </a:p>
          <a:p>
            <a:pPr marL="0" indent="0">
              <a:buNone/>
            </a:pPr>
            <a:endParaRPr lang="en-US" dirty="0"/>
          </a:p>
        </p:txBody>
      </p:sp>
    </p:spTree>
    <p:extLst>
      <p:ext uri="{BB962C8B-B14F-4D97-AF65-F5344CB8AC3E}">
        <p14:creationId xmlns:p14="http://schemas.microsoft.com/office/powerpoint/2010/main" val="460792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16A15A88-001A-4EEF-8984-D87E6435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89262D-B9C4-815E-B120-A54DBACB3C24}"/>
              </a:ext>
            </a:extLst>
          </p:cNvPr>
          <p:cNvSpPr>
            <a:spLocks noGrp="1"/>
          </p:cNvSpPr>
          <p:nvPr>
            <p:ph type="title"/>
          </p:nvPr>
        </p:nvSpPr>
        <p:spPr>
          <a:xfrm>
            <a:off x="5232400" y="1367673"/>
            <a:ext cx="6124576" cy="2665509"/>
          </a:xfrm>
        </p:spPr>
        <p:txBody>
          <a:bodyPr vert="horz" lIns="91440" tIns="45720" rIns="91440" bIns="45720" rtlCol="0" anchor="b">
            <a:normAutofit fontScale="90000"/>
          </a:bodyPr>
          <a:lstStyle/>
          <a:p>
            <a:pPr algn="r"/>
            <a:r>
              <a:rPr lang="en-US" sz="7200" strike="sngStrike" dirty="0">
                <a:solidFill>
                  <a:schemeClr val="bg1"/>
                </a:solidFill>
              </a:rPr>
              <a:t>Halting Walter</a:t>
            </a:r>
            <a:br>
              <a:rPr lang="en-US" sz="7200" dirty="0">
                <a:solidFill>
                  <a:schemeClr val="bg1"/>
                </a:solidFill>
              </a:rPr>
            </a:br>
            <a:r>
              <a:rPr lang="en-US" sz="7200" dirty="0">
                <a:solidFill>
                  <a:schemeClr val="bg1"/>
                </a:solidFill>
              </a:rPr>
              <a:t>Faltering with Walter</a:t>
            </a:r>
          </a:p>
        </p:txBody>
      </p:sp>
      <p:pic>
        <p:nvPicPr>
          <p:cNvPr id="1026" name="Picture 2" descr="Walter Benjamin, the first pop philosopher">
            <a:extLst>
              <a:ext uri="{FF2B5EF4-FFF2-40B4-BE49-F238E27FC236}">
                <a16:creationId xmlns:a16="http://schemas.microsoft.com/office/drawing/2014/main" id="{BBF5B024-4A25-A727-4679-A2F7806870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507"/>
          <a:stretch/>
        </p:blipFill>
        <p:spPr bwMode="auto">
          <a:xfrm>
            <a:off x="1" y="10"/>
            <a:ext cx="4551219" cy="6857990"/>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noFill/>
          <a:extLst>
            <a:ext uri="{909E8E84-426E-40DD-AFC4-6F175D3DCCD1}">
              <a14:hiddenFill xmlns:a14="http://schemas.microsoft.com/office/drawing/2010/main">
                <a:solidFill>
                  <a:srgbClr val="FFFFFF"/>
                </a:solidFill>
              </a14:hiddenFill>
            </a:ext>
          </a:extLst>
        </p:spPr>
      </p:pic>
      <p:grpSp>
        <p:nvGrpSpPr>
          <p:cNvPr id="1033" name="Group 1032">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034" name="Freeform: Shape 1033">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5" name="Freeform: Shape 1034">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973598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1AA4C6-9E7F-2E07-0BF8-9996FC9EAEF4}"/>
              </a:ext>
            </a:extLst>
          </p:cNvPr>
          <p:cNvSpPr>
            <a:spLocks noGrp="1"/>
          </p:cNvSpPr>
          <p:nvPr>
            <p:ph idx="1"/>
          </p:nvPr>
        </p:nvSpPr>
        <p:spPr>
          <a:xfrm>
            <a:off x="602282" y="539750"/>
            <a:ext cx="11355772" cy="4699000"/>
          </a:xfrm>
        </p:spPr>
        <p:txBody>
          <a:bodyPr>
            <a:noAutofit/>
          </a:bodyPr>
          <a:lstStyle/>
          <a:p>
            <a:pPr marL="0" indent="0">
              <a:buNone/>
            </a:pPr>
            <a:r>
              <a:rPr lang="en-US" sz="4000" dirty="0">
                <a:effectLst/>
                <a:latin typeface="Calibri" panose="020F0502020204030204" pitchFamily="34" charset="0"/>
                <a:ea typeface="Calibri" panose="020F0502020204030204" pitchFamily="34" charset="0"/>
                <a:cs typeface="Times New Roman" panose="02020603050405020304" pitchFamily="18" charset="0"/>
              </a:rPr>
              <a:t>For each of your two </a:t>
            </a:r>
            <a:r>
              <a:rPr lang="en-US" sz="4000" b="1" dirty="0">
                <a:effectLst/>
                <a:latin typeface="Calibri" panose="020F0502020204030204" pitchFamily="34" charset="0"/>
                <a:ea typeface="Calibri" panose="020F0502020204030204" pitchFamily="34" charset="0"/>
                <a:cs typeface="Times New Roman" panose="02020603050405020304" pitchFamily="18" charset="0"/>
              </a:rPr>
              <a:t>TUI assignments</a:t>
            </a:r>
            <a:r>
              <a:rPr lang="en-US" sz="4000" dirty="0">
                <a:effectLst/>
                <a:latin typeface="Calibri" panose="020F0502020204030204" pitchFamily="34" charset="0"/>
                <a:ea typeface="Calibri" panose="020F0502020204030204" pitchFamily="34" charset="0"/>
                <a:cs typeface="Times New Roman" panose="02020603050405020304" pitchFamily="18" charset="0"/>
              </a:rPr>
              <a:t>, you will choose</a:t>
            </a:r>
            <a:r>
              <a:rPr lang="en-US" sz="4000" dirty="0">
                <a:effectLst/>
                <a:latin typeface="Calibri" panose="020F0502020204030204" pitchFamily="34" charset="0"/>
                <a:ea typeface="Times New Roman" panose="02020603050405020304" pitchFamily="18" charset="0"/>
                <a:cs typeface="Segoe UI" panose="020B0502040204020203" pitchFamily="34" charset="0"/>
              </a:rPr>
              <a:t> a prose passage or a short poem to translate twice: once as you would normally, and the second time while “under the influence” of a theorist covered in the course.  Be bold, be adventurous, be inventive.  We will discuss your translations in class. Please be sure to include either a translator’s note or a significant passage in the assignment that discusses which theorists your translation is “influenced” by and how.</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AC99079-4747-F52D-EFAA-2199CEF3DBF8}"/>
              </a:ext>
            </a:extLst>
          </p:cNvPr>
          <p:cNvSpPr txBox="1"/>
          <p:nvPr/>
        </p:nvSpPr>
        <p:spPr>
          <a:xfrm>
            <a:off x="3048000" y="3540667"/>
            <a:ext cx="6096000" cy="369332"/>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For</a:t>
            </a:r>
            <a:endParaRPr lang="en-US" dirty="0"/>
          </a:p>
        </p:txBody>
      </p:sp>
    </p:spTree>
    <p:extLst>
      <p:ext uri="{BB962C8B-B14F-4D97-AF65-F5344CB8AC3E}">
        <p14:creationId xmlns:p14="http://schemas.microsoft.com/office/powerpoint/2010/main" val="36237658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12192000" cy="3561989"/>
            <a:chOff x="0" y="3296011"/>
            <a:chExt cx="12192000" cy="3561989"/>
          </a:xfrm>
          <a:effectLst>
            <a:outerShdw blurRad="254000" dist="152400" dir="16200000" rotWithShape="0">
              <a:prstClr val="black">
                <a:alpha val="10000"/>
              </a:prstClr>
            </a:outerShdw>
          </a:effectLst>
        </p:grpSpPr>
        <p:grpSp>
          <p:nvGrpSpPr>
            <p:cNvPr id="10" name="Group 9">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14" name="Freeform: Shape 13">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1" name="Group 10">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12" name="Freeform: Shape 11">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2">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2" name="Title 1">
            <a:extLst>
              <a:ext uri="{FF2B5EF4-FFF2-40B4-BE49-F238E27FC236}">
                <a16:creationId xmlns:a16="http://schemas.microsoft.com/office/drawing/2014/main" id="{48CA777C-7A25-E4C4-6A1D-8E01B01F7E09}"/>
              </a:ext>
            </a:extLst>
          </p:cNvPr>
          <p:cNvSpPr>
            <a:spLocks noGrp="1"/>
          </p:cNvSpPr>
          <p:nvPr>
            <p:ph type="title"/>
          </p:nvPr>
        </p:nvSpPr>
        <p:spPr>
          <a:xfrm>
            <a:off x="838199" y="1120676"/>
            <a:ext cx="7021513" cy="2308324"/>
          </a:xfrm>
        </p:spPr>
        <p:txBody>
          <a:bodyPr vert="horz" lIns="91440" tIns="45720" rIns="91440" bIns="45720" rtlCol="0" anchor="b">
            <a:normAutofit/>
          </a:bodyPr>
          <a:lstStyle/>
          <a:p>
            <a:r>
              <a:rPr lang="en-US" sz="7200" kern="1200" dirty="0">
                <a:solidFill>
                  <a:schemeClr val="bg1"/>
                </a:solidFill>
                <a:latin typeface="+mj-lt"/>
                <a:ea typeface="+mj-ea"/>
                <a:cs typeface="+mj-cs"/>
              </a:rPr>
              <a:t>&amp; writing about it…</a:t>
            </a:r>
          </a:p>
        </p:txBody>
      </p:sp>
    </p:spTree>
    <p:extLst>
      <p:ext uri="{BB962C8B-B14F-4D97-AF65-F5344CB8AC3E}">
        <p14:creationId xmlns:p14="http://schemas.microsoft.com/office/powerpoint/2010/main" val="300856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phone&#10;&#10;Description automatically generated">
            <a:extLst>
              <a:ext uri="{FF2B5EF4-FFF2-40B4-BE49-F238E27FC236}">
                <a16:creationId xmlns:a16="http://schemas.microsoft.com/office/drawing/2014/main" id="{C03C9800-54BA-3FE7-C535-DD86EE845E26}"/>
              </a:ext>
            </a:extLst>
          </p:cNvPr>
          <p:cNvPicPr>
            <a:picLocks noChangeAspect="1"/>
          </p:cNvPicPr>
          <p:nvPr/>
        </p:nvPicPr>
        <p:blipFill>
          <a:blip r:embed="rId2"/>
          <a:stretch>
            <a:fillRect/>
          </a:stretch>
        </p:blipFill>
        <p:spPr>
          <a:xfrm>
            <a:off x="700087" y="376412"/>
            <a:ext cx="10372725" cy="6105176"/>
          </a:xfrm>
          <a:prstGeom prst="rect">
            <a:avLst/>
          </a:prstGeom>
        </p:spPr>
      </p:pic>
    </p:spTree>
    <p:extLst>
      <p:ext uri="{BB962C8B-B14F-4D97-AF65-F5344CB8AC3E}">
        <p14:creationId xmlns:p14="http://schemas.microsoft.com/office/powerpoint/2010/main" val="9111576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C7B8F2-DE44-88B9-63A8-02249778B08C}"/>
              </a:ext>
            </a:extLst>
          </p:cNvPr>
          <p:cNvSpPr>
            <a:spLocks noGrp="1"/>
          </p:cNvSpPr>
          <p:nvPr>
            <p:ph idx="1"/>
          </p:nvPr>
        </p:nvSpPr>
        <p:spPr>
          <a:xfrm>
            <a:off x="0" y="0"/>
            <a:ext cx="12191999" cy="6857999"/>
          </a:xfrm>
        </p:spPr>
        <p:txBody>
          <a:bodyPr>
            <a:noAutofit/>
          </a:bodyPr>
          <a:lstStyle/>
          <a:p>
            <a:pPr marL="0" indent="0">
              <a:buNone/>
            </a:pPr>
            <a:r>
              <a:rPr lang="en-US" sz="2600" dirty="0"/>
              <a:t>Your </a:t>
            </a:r>
            <a:r>
              <a:rPr lang="en-US" sz="2600" b="1" dirty="0"/>
              <a:t>TRANSLATION SELF-WRITING project (25%) </a:t>
            </a:r>
            <a:r>
              <a:rPr lang="en-US" sz="2600" dirty="0"/>
              <a:t>is an exercise in developing your voice as a translator – your sense of how you translate, why you translate, and where you place yourself in relation to the theoretical and critical traditions we encounter together in this course.</a:t>
            </a:r>
          </a:p>
          <a:p>
            <a:pPr marL="0" indent="0">
              <a:buNone/>
            </a:pPr>
            <a:r>
              <a:rPr lang="en-US" sz="2600" dirty="0"/>
              <a:t>Take your formal and tonal cues from the published examples of </a:t>
            </a:r>
            <a:r>
              <a:rPr lang="en-US" sz="2600" dirty="0" err="1"/>
              <a:t>translatorly</a:t>
            </a:r>
            <a:r>
              <a:rPr lang="en-US" sz="2600" dirty="0"/>
              <a:t> self-writing we read together. Consider which nonfictional form – diary, essay, memoir, hybrid – best serves your particular self-writing project. One of the things those models make clear is that writing about translation can be at once deeply personal and addressed to a larger public: it is also a form of translation advocacy, a way of making visible work that too often remains invisible. Write with that possibility in mind.</a:t>
            </a:r>
          </a:p>
          <a:p>
            <a:pPr marL="0" indent="0">
              <a:buNone/>
            </a:pPr>
            <a:r>
              <a:rPr lang="en-US" sz="2600" dirty="0"/>
              <a:t>The project may include translation drafts and commentary. It may include thoughts about translation from outside the immediate context of our course, provided you arrive at them during the semester. It may be text or audio – your choice.</a:t>
            </a:r>
          </a:p>
          <a:p>
            <a:pPr marL="0" indent="0">
              <a:buNone/>
            </a:pPr>
            <a:r>
              <a:rPr lang="en-US" sz="2600" dirty="0"/>
              <a:t>I expect consistent progress (even if this means false starts and provisional conclusions). You will submit a sample of your work </a:t>
            </a:r>
            <a:r>
              <a:rPr lang="en-US" sz="2600" i="1" dirty="0"/>
              <a:t>every three weeks </a:t>
            </a:r>
            <a:r>
              <a:rPr lang="en-US" sz="2600" dirty="0"/>
              <a:t>for comments – but no grade – as a check-in on that progress. The final project will be submitted during exam week.</a:t>
            </a:r>
          </a:p>
        </p:txBody>
      </p:sp>
    </p:spTree>
    <p:extLst>
      <p:ext uri="{BB962C8B-B14F-4D97-AF65-F5344CB8AC3E}">
        <p14:creationId xmlns:p14="http://schemas.microsoft.com/office/powerpoint/2010/main" val="2903420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omputer&#10;&#10;Description automatically generated">
            <a:extLst>
              <a:ext uri="{FF2B5EF4-FFF2-40B4-BE49-F238E27FC236}">
                <a16:creationId xmlns:a16="http://schemas.microsoft.com/office/drawing/2014/main" id="{E0846C29-7C0F-68C4-663D-D38611C8EBE7}"/>
              </a:ext>
            </a:extLst>
          </p:cNvPr>
          <p:cNvPicPr>
            <a:picLocks noChangeAspect="1"/>
          </p:cNvPicPr>
          <p:nvPr/>
        </p:nvPicPr>
        <p:blipFill>
          <a:blip r:embed="rId2"/>
          <a:stretch>
            <a:fillRect/>
          </a:stretch>
        </p:blipFill>
        <p:spPr>
          <a:xfrm>
            <a:off x="69850" y="431799"/>
            <a:ext cx="12087414" cy="6011863"/>
          </a:xfrm>
          <a:prstGeom prst="rect">
            <a:avLst/>
          </a:prstGeom>
        </p:spPr>
      </p:pic>
    </p:spTree>
    <p:extLst>
      <p:ext uri="{BB962C8B-B14F-4D97-AF65-F5344CB8AC3E}">
        <p14:creationId xmlns:p14="http://schemas.microsoft.com/office/powerpoint/2010/main" val="2638132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9F71C-E9AB-58E7-60E9-26E94BCB1C94}"/>
              </a:ext>
            </a:extLst>
          </p:cNvPr>
          <p:cNvSpPr>
            <a:spLocks noGrp="1"/>
          </p:cNvSpPr>
          <p:nvPr>
            <p:ph type="title"/>
          </p:nvPr>
        </p:nvSpPr>
        <p:spPr/>
        <p:txBody>
          <a:bodyPr/>
          <a:lstStyle/>
          <a:p>
            <a:r>
              <a:rPr lang="en-US" dirty="0"/>
              <a:t>Snippets of “Translation Theory”</a:t>
            </a:r>
          </a:p>
        </p:txBody>
      </p:sp>
      <p:sp>
        <p:nvSpPr>
          <p:cNvPr id="3" name="Content Placeholder 2">
            <a:extLst>
              <a:ext uri="{FF2B5EF4-FFF2-40B4-BE49-F238E27FC236}">
                <a16:creationId xmlns:a16="http://schemas.microsoft.com/office/drawing/2014/main" id="{EA7675A2-5431-ADE9-1B4F-8AC10AFB9417}"/>
              </a:ext>
            </a:extLst>
          </p:cNvPr>
          <p:cNvSpPr>
            <a:spLocks noGrp="1"/>
          </p:cNvSpPr>
          <p:nvPr>
            <p:ph idx="1"/>
          </p:nvPr>
        </p:nvSpPr>
        <p:spPr>
          <a:xfrm>
            <a:off x="4706862" y="1491343"/>
            <a:ext cx="6646938" cy="2699657"/>
          </a:xfrm>
        </p:spPr>
        <p:txBody>
          <a:bodyPr>
            <a:normAutofit fontScale="92500" lnSpcReduction="10000"/>
          </a:bodyPr>
          <a:lstStyle/>
          <a:p>
            <a:pPr marL="0" indent="0">
              <a:buNone/>
            </a:pPr>
            <a:r>
              <a:rPr lang="en-US" dirty="0">
                <a:solidFill>
                  <a:schemeClr val="accent5"/>
                </a:solidFill>
              </a:rPr>
              <a:t>“</a:t>
            </a:r>
            <a:r>
              <a:rPr lang="en-US" i="0" u="none" strike="noStrike" dirty="0">
                <a:solidFill>
                  <a:schemeClr val="accent5"/>
                </a:solidFill>
                <a:effectLst/>
                <a:highlight>
                  <a:srgbClr val="FFFFFF"/>
                </a:highlight>
                <a:latin typeface="Google Sans"/>
              </a:rPr>
              <a:t>If the translator is to do justice to himself/herself as a reader, if the translator is to become the creative writer of his/her reading, then the language of translation must be equal to the translator's </a:t>
            </a:r>
            <a:r>
              <a:rPr lang="en-US" b="1" i="0" u="none" strike="noStrike" dirty="0">
                <a:solidFill>
                  <a:schemeClr val="accent5"/>
                </a:solidFill>
                <a:effectLst/>
                <a:highlight>
                  <a:srgbClr val="FFFFFF"/>
                </a:highlight>
                <a:latin typeface="Google Sans"/>
              </a:rPr>
              <a:t>perceptual experience of</a:t>
            </a:r>
            <a:r>
              <a:rPr lang="en-US" i="0" u="none" strike="noStrike" dirty="0">
                <a:solidFill>
                  <a:schemeClr val="accent5"/>
                </a:solidFill>
                <a:effectLst/>
                <a:highlight>
                  <a:srgbClr val="FFFFFF"/>
                </a:highlight>
                <a:latin typeface="Google Sans"/>
              </a:rPr>
              <a:t>, and </a:t>
            </a:r>
            <a:r>
              <a:rPr lang="en-US" b="1" i="0" u="none" strike="noStrike" dirty="0">
                <a:solidFill>
                  <a:schemeClr val="accent5"/>
                </a:solidFill>
                <a:effectLst/>
                <a:highlight>
                  <a:srgbClr val="FFFFFF"/>
                </a:highlight>
                <a:latin typeface="Google Sans"/>
              </a:rPr>
              <a:t>bodily responses to</a:t>
            </a:r>
            <a:r>
              <a:rPr lang="en-US" i="0" u="none" strike="noStrike" dirty="0">
                <a:solidFill>
                  <a:schemeClr val="accent5"/>
                </a:solidFill>
                <a:effectLst/>
                <a:highlight>
                  <a:srgbClr val="FFFFFF"/>
                </a:highlight>
                <a:latin typeface="Google Sans"/>
              </a:rPr>
              <a:t>, source texts.”</a:t>
            </a:r>
          </a:p>
          <a:p>
            <a:pPr marL="0" indent="0">
              <a:buNone/>
            </a:pPr>
            <a:r>
              <a:rPr lang="en-US" dirty="0">
                <a:solidFill>
                  <a:schemeClr val="accent5"/>
                </a:solidFill>
              </a:rPr>
              <a:t>– Clive Scott</a:t>
            </a:r>
          </a:p>
        </p:txBody>
      </p:sp>
      <p:sp>
        <p:nvSpPr>
          <p:cNvPr id="5" name="Content Placeholder 2">
            <a:extLst>
              <a:ext uri="{FF2B5EF4-FFF2-40B4-BE49-F238E27FC236}">
                <a16:creationId xmlns:a16="http://schemas.microsoft.com/office/drawing/2014/main" id="{D3F54F1C-C294-A877-3FAB-5CCE9996D500}"/>
              </a:ext>
            </a:extLst>
          </p:cNvPr>
          <p:cNvSpPr txBox="1">
            <a:spLocks/>
          </p:cNvSpPr>
          <p:nvPr/>
        </p:nvSpPr>
        <p:spPr>
          <a:xfrm>
            <a:off x="239184" y="1575858"/>
            <a:ext cx="35750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accent2"/>
                </a:solidFill>
              </a:rPr>
              <a:t>“Punctuate the translation; don’t translate the punctuation”</a:t>
            </a:r>
          </a:p>
          <a:p>
            <a:pPr marL="0" indent="0">
              <a:buFont typeface="Arial" panose="020B0604020202020204" pitchFamily="34" charset="0"/>
              <a:buNone/>
            </a:pPr>
            <a:r>
              <a:rPr lang="en-US" b="1" dirty="0">
                <a:solidFill>
                  <a:schemeClr val="accent2"/>
                </a:solidFill>
              </a:rPr>
              <a:t>– Danny Hahn</a:t>
            </a:r>
          </a:p>
        </p:txBody>
      </p:sp>
      <p:sp>
        <p:nvSpPr>
          <p:cNvPr id="12" name="TextBox 11">
            <a:extLst>
              <a:ext uri="{FF2B5EF4-FFF2-40B4-BE49-F238E27FC236}">
                <a16:creationId xmlns:a16="http://schemas.microsoft.com/office/drawing/2014/main" id="{BB9ED38B-B57C-555F-A2E5-31EA3A20AF9E}"/>
              </a:ext>
            </a:extLst>
          </p:cNvPr>
          <p:cNvSpPr txBox="1"/>
          <p:nvPr/>
        </p:nvSpPr>
        <p:spPr>
          <a:xfrm>
            <a:off x="795565" y="3850981"/>
            <a:ext cx="6037338" cy="2862322"/>
          </a:xfrm>
          <a:prstGeom prst="rect">
            <a:avLst/>
          </a:prstGeom>
          <a:noFill/>
        </p:spPr>
        <p:txBody>
          <a:bodyPr wrap="square">
            <a:spAutoFit/>
          </a:bodyPr>
          <a:lstStyle/>
          <a:p>
            <a:r>
              <a:rPr lang="en-US" sz="3600" b="0" i="0" u="none" strike="noStrike" dirty="0">
                <a:solidFill>
                  <a:schemeClr val="accent6">
                    <a:lumMod val="75000"/>
                  </a:schemeClr>
                </a:solidFill>
                <a:effectLst/>
                <a:latin typeface="Google Sans"/>
              </a:rPr>
              <a:t>“Translation is the most intimate act of reading.</a:t>
            </a:r>
            <a:r>
              <a:rPr lang="en-US" sz="3600" b="0" i="0" u="none" strike="noStrike" dirty="0">
                <a:solidFill>
                  <a:schemeClr val="accent6">
                    <a:lumMod val="75000"/>
                  </a:schemeClr>
                </a:solidFill>
                <a:effectLst/>
                <a:highlight>
                  <a:srgbClr val="FFFFFF"/>
                </a:highlight>
                <a:latin typeface="Google Sans"/>
              </a:rPr>
              <a:t> </a:t>
            </a:r>
            <a:r>
              <a:rPr lang="en-US" sz="3600" b="0" i="0" u="none" strike="noStrike" dirty="0">
                <a:solidFill>
                  <a:schemeClr val="accent6">
                    <a:lumMod val="75000"/>
                  </a:schemeClr>
                </a:solidFill>
                <a:effectLst/>
                <a:latin typeface="Google Sans"/>
              </a:rPr>
              <a:t>I surrender to the text when I translate.”</a:t>
            </a:r>
          </a:p>
          <a:p>
            <a:r>
              <a:rPr lang="en-US" sz="3600" dirty="0">
                <a:solidFill>
                  <a:schemeClr val="accent6">
                    <a:lumMod val="75000"/>
                  </a:schemeClr>
                </a:solidFill>
                <a:latin typeface="Google Sans"/>
              </a:rPr>
              <a:t>– Gayatri </a:t>
            </a:r>
            <a:r>
              <a:rPr lang="en-US" sz="3600" dirty="0" err="1">
                <a:solidFill>
                  <a:schemeClr val="accent6">
                    <a:lumMod val="75000"/>
                  </a:schemeClr>
                </a:solidFill>
                <a:latin typeface="Google Sans"/>
              </a:rPr>
              <a:t>Chakravorty</a:t>
            </a:r>
            <a:r>
              <a:rPr lang="en-US" sz="3600" dirty="0">
                <a:solidFill>
                  <a:schemeClr val="accent6">
                    <a:lumMod val="75000"/>
                  </a:schemeClr>
                </a:solidFill>
                <a:latin typeface="Google Sans"/>
              </a:rPr>
              <a:t> Spivak</a:t>
            </a:r>
            <a:endParaRPr lang="en-US" sz="3600" dirty="0">
              <a:solidFill>
                <a:schemeClr val="accent6">
                  <a:lumMod val="75000"/>
                </a:schemeClr>
              </a:solidFill>
            </a:endParaRPr>
          </a:p>
        </p:txBody>
      </p:sp>
      <p:sp>
        <p:nvSpPr>
          <p:cNvPr id="4" name="TextBox 3">
            <a:extLst>
              <a:ext uri="{FF2B5EF4-FFF2-40B4-BE49-F238E27FC236}">
                <a16:creationId xmlns:a16="http://schemas.microsoft.com/office/drawing/2014/main" id="{A112ABE1-BD39-B044-8AF5-0DCA8BC93BB9}"/>
              </a:ext>
            </a:extLst>
          </p:cNvPr>
          <p:cNvSpPr txBox="1"/>
          <p:nvPr/>
        </p:nvSpPr>
        <p:spPr>
          <a:xfrm>
            <a:off x="6699250" y="4191000"/>
            <a:ext cx="5492750" cy="2677656"/>
          </a:xfrm>
          <a:prstGeom prst="rect">
            <a:avLst/>
          </a:prstGeom>
          <a:noFill/>
        </p:spPr>
        <p:txBody>
          <a:bodyPr wrap="square" rtlCol="0">
            <a:spAutoFit/>
          </a:bodyPr>
          <a:lstStyle/>
          <a:p>
            <a:r>
              <a:rPr lang="en-US" sz="2400" dirty="0">
                <a:solidFill>
                  <a:srgbClr val="0070C0"/>
                </a:solidFill>
              </a:rPr>
              <a:t>“If you are going to build a homemade grenade, you better everything exactly right. [But] translation necessitates </a:t>
            </a:r>
            <a:r>
              <a:rPr lang="en-US" sz="2400" b="1" dirty="0">
                <a:solidFill>
                  <a:srgbClr val="0070C0"/>
                </a:solidFill>
              </a:rPr>
              <a:t>compromise</a:t>
            </a:r>
            <a:r>
              <a:rPr lang="en-US" sz="2400" dirty="0">
                <a:solidFill>
                  <a:srgbClr val="0070C0"/>
                </a:solidFill>
              </a:rPr>
              <a:t> between the demands of the original poem and the demands of the new language.”</a:t>
            </a:r>
          </a:p>
          <a:p>
            <a:r>
              <a:rPr lang="en-US" sz="2400" b="1" dirty="0">
                <a:solidFill>
                  <a:srgbClr val="0070C0"/>
                </a:solidFill>
              </a:rPr>
              <a:t>– Adam Sol</a:t>
            </a:r>
          </a:p>
        </p:txBody>
      </p:sp>
    </p:spTree>
    <p:extLst>
      <p:ext uri="{BB962C8B-B14F-4D97-AF65-F5344CB8AC3E}">
        <p14:creationId xmlns:p14="http://schemas.microsoft.com/office/powerpoint/2010/main" val="796387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0505C-7022-B246-DBC1-66C9CEAF5C62}"/>
            </a:ext>
          </a:extLst>
        </p:cNvPr>
        <p:cNvGrpSpPr/>
        <p:nvPr/>
      </p:nvGrpSpPr>
      <p:grpSpPr>
        <a:xfrm>
          <a:off x="0" y="0"/>
          <a:ext cx="0" cy="0"/>
          <a:chOff x="0" y="0"/>
          <a:chExt cx="0" cy="0"/>
        </a:xfrm>
      </p:grpSpPr>
      <p:pic>
        <p:nvPicPr>
          <p:cNvPr id="11" name="Picture 10" descr="A screenshot of a computer&#10;&#10;Description automatically generated">
            <a:extLst>
              <a:ext uri="{FF2B5EF4-FFF2-40B4-BE49-F238E27FC236}">
                <a16:creationId xmlns:a16="http://schemas.microsoft.com/office/drawing/2014/main" id="{2411D559-C419-94D9-B97A-FFE24719E1B9}"/>
              </a:ext>
            </a:extLst>
          </p:cNvPr>
          <p:cNvPicPr>
            <a:picLocks noChangeAspect="1"/>
          </p:cNvPicPr>
          <p:nvPr/>
        </p:nvPicPr>
        <p:blipFill>
          <a:blip r:embed="rId2"/>
          <a:stretch>
            <a:fillRect/>
          </a:stretch>
        </p:blipFill>
        <p:spPr>
          <a:xfrm>
            <a:off x="69850" y="431799"/>
            <a:ext cx="12087414" cy="6011863"/>
          </a:xfrm>
          <a:prstGeom prst="rect">
            <a:avLst/>
          </a:prstGeom>
        </p:spPr>
      </p:pic>
    </p:spTree>
    <p:extLst>
      <p:ext uri="{BB962C8B-B14F-4D97-AF65-F5344CB8AC3E}">
        <p14:creationId xmlns:p14="http://schemas.microsoft.com/office/powerpoint/2010/main" val="2591877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keyboard&#10;&#10;Description automatically generated">
            <a:extLst>
              <a:ext uri="{FF2B5EF4-FFF2-40B4-BE49-F238E27FC236}">
                <a16:creationId xmlns:a16="http://schemas.microsoft.com/office/drawing/2014/main" id="{06E66414-6B60-3D1B-F84D-3B58EB112164}"/>
              </a:ext>
            </a:extLst>
          </p:cNvPr>
          <p:cNvPicPr>
            <a:picLocks noChangeAspect="1"/>
          </p:cNvPicPr>
          <p:nvPr/>
        </p:nvPicPr>
        <p:blipFill rotWithShape="1">
          <a:blip r:embed="rId2"/>
          <a:srcRect b="10714"/>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ED4C33-542C-E798-F986-1ADA7A1DFEBE}"/>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Bolstering/ Promoting/ Celebrating the Translator’s Agency?</a:t>
            </a:r>
          </a:p>
        </p:txBody>
      </p:sp>
    </p:spTree>
    <p:extLst>
      <p:ext uri="{BB962C8B-B14F-4D97-AF65-F5344CB8AC3E}">
        <p14:creationId xmlns:p14="http://schemas.microsoft.com/office/powerpoint/2010/main" val="1767648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descr="Center for Translation and Global Literacy | The University of Iowa">
            <a:extLst>
              <a:ext uri="{FF2B5EF4-FFF2-40B4-BE49-F238E27FC236}">
                <a16:creationId xmlns:a16="http://schemas.microsoft.com/office/drawing/2014/main" id="{8AACCD96-1E95-8AC1-E65D-D7F2BA8C775C}"/>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8ED4C33-542C-E798-F986-1ADA7A1DFEBE}"/>
              </a:ext>
            </a:extLst>
          </p:cNvPr>
          <p:cNvSpPr>
            <a:spLocks noGrp="1"/>
          </p:cNvSpPr>
          <p:nvPr>
            <p:ph type="title"/>
          </p:nvPr>
        </p:nvSpPr>
        <p:spPr>
          <a:xfrm>
            <a:off x="965200" y="965200"/>
            <a:ext cx="10261600" cy="3564869"/>
          </a:xfrm>
        </p:spPr>
        <p:txBody>
          <a:bodyPr vert="horz" lIns="91440" tIns="45720" rIns="91440" bIns="45720" rtlCol="0" anchor="b">
            <a:normAutofit/>
          </a:bodyPr>
          <a:lstStyle/>
          <a:p>
            <a:r>
              <a:rPr lang="en-US" sz="8100">
                <a:ln w="22225">
                  <a:solidFill>
                    <a:schemeClr val="tx1"/>
                  </a:solidFill>
                  <a:miter lim="800000"/>
                </a:ln>
                <a:noFill/>
              </a:rPr>
              <a:t>Bolstering/ Promoting/ Celebrating the Translator’s Agency?</a:t>
            </a:r>
          </a:p>
        </p:txBody>
      </p:sp>
    </p:spTree>
    <p:extLst>
      <p:ext uri="{BB962C8B-B14F-4D97-AF65-F5344CB8AC3E}">
        <p14:creationId xmlns:p14="http://schemas.microsoft.com/office/powerpoint/2010/main" val="2436453372"/>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1" name="Rectangle 308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Center for Translation and Global Literacy | The University of Iowa">
            <a:extLst>
              <a:ext uri="{FF2B5EF4-FFF2-40B4-BE49-F238E27FC236}">
                <a16:creationId xmlns:a16="http://schemas.microsoft.com/office/drawing/2014/main" id="{8AACCD96-1E95-8AC1-E65D-D7F2BA8C775C}"/>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8ED4C33-542C-E798-F986-1ADA7A1DFEBE}"/>
              </a:ext>
            </a:extLst>
          </p:cNvPr>
          <p:cNvSpPr>
            <a:spLocks noGrp="1"/>
          </p:cNvSpPr>
          <p:nvPr>
            <p:ph type="title"/>
          </p:nvPr>
        </p:nvSpPr>
        <p:spPr>
          <a:xfrm>
            <a:off x="838199" y="1065862"/>
            <a:ext cx="6052955" cy="4726276"/>
          </a:xfrm>
        </p:spPr>
        <p:txBody>
          <a:bodyPr vert="horz" lIns="91440" tIns="45720" rIns="91440" bIns="45720" rtlCol="0" anchor="ctr">
            <a:normAutofit/>
          </a:bodyPr>
          <a:lstStyle/>
          <a:p>
            <a:pPr algn="r"/>
            <a:r>
              <a:rPr lang="en-US" sz="6200">
                <a:ln w="22225">
                  <a:solidFill>
                    <a:srgbClr val="FFFFFF"/>
                  </a:solidFill>
                </a:ln>
                <a:noFill/>
              </a:rPr>
              <a:t>Bolstering/ Promoting/ Celebrating the Translator’s Agency?</a:t>
            </a:r>
          </a:p>
        </p:txBody>
      </p:sp>
      <p:cxnSp>
        <p:nvCxnSpPr>
          <p:cNvPr id="3083" name="Straight Connector 3082">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289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A09904B-B380-EC37-EC43-5FB4A47902EE}"/>
              </a:ext>
            </a:extLst>
          </p:cNvPr>
          <p:cNvSpPr txBox="1"/>
          <p:nvPr/>
        </p:nvSpPr>
        <p:spPr>
          <a:xfrm>
            <a:off x="7376583" y="1065862"/>
            <a:ext cx="4815397" cy="4726276"/>
          </a:xfrm>
          <a:prstGeom prst="rect">
            <a:avLst/>
          </a:prstGeom>
        </p:spPr>
        <p:txBody>
          <a:bodyPr vert="horz" lIns="91440" tIns="45720" rIns="91440" bIns="45720" rtlCol="0" anchor="ctr">
            <a:normAutofit/>
          </a:bodyPr>
          <a:lstStyle/>
          <a:p>
            <a:pPr>
              <a:lnSpc>
                <a:spcPct val="90000"/>
              </a:lnSpc>
              <a:spcAft>
                <a:spcPts val="600"/>
              </a:spcAft>
            </a:pPr>
            <a:r>
              <a:rPr lang="en-US" sz="3600" b="1" dirty="0" err="1">
                <a:solidFill>
                  <a:schemeClr val="bg2">
                    <a:lumMod val="25000"/>
                    <a:lumOff val="75000"/>
                  </a:schemeClr>
                </a:solidFill>
              </a:rPr>
              <a:t>UNDERCONFIDENCE</a:t>
            </a:r>
            <a:endParaRPr lang="en-US" sz="3600" b="1" dirty="0">
              <a:solidFill>
                <a:schemeClr val="bg2">
                  <a:lumMod val="25000"/>
                  <a:lumOff val="75000"/>
                </a:schemeClr>
              </a:solidFill>
            </a:endParaRPr>
          </a:p>
          <a:p>
            <a:pPr>
              <a:lnSpc>
                <a:spcPct val="90000"/>
              </a:lnSpc>
              <a:spcAft>
                <a:spcPts val="600"/>
              </a:spcAft>
            </a:pPr>
            <a:endParaRPr lang="en-US" sz="3600" b="1" dirty="0">
              <a:solidFill>
                <a:schemeClr val="bg2">
                  <a:lumMod val="25000"/>
                  <a:lumOff val="75000"/>
                </a:schemeClr>
              </a:solidFill>
            </a:endParaRPr>
          </a:p>
          <a:p>
            <a:pPr>
              <a:lnSpc>
                <a:spcPct val="90000"/>
              </a:lnSpc>
              <a:spcAft>
                <a:spcPts val="600"/>
              </a:spcAft>
            </a:pPr>
            <a:r>
              <a:rPr lang="en-US" sz="3600" b="1" dirty="0">
                <a:solidFill>
                  <a:schemeClr val="bg2">
                    <a:lumMod val="25000"/>
                    <a:lumOff val="75000"/>
                  </a:schemeClr>
                </a:solidFill>
              </a:rPr>
              <a:t>&amp; (defensive)</a:t>
            </a:r>
          </a:p>
          <a:p>
            <a:pPr>
              <a:lnSpc>
                <a:spcPct val="90000"/>
              </a:lnSpc>
              <a:spcAft>
                <a:spcPts val="600"/>
              </a:spcAft>
            </a:pPr>
            <a:endParaRPr lang="en-US" sz="3600" b="1" dirty="0">
              <a:solidFill>
                <a:schemeClr val="bg2">
                  <a:lumMod val="25000"/>
                  <a:lumOff val="75000"/>
                </a:schemeClr>
              </a:solidFill>
            </a:endParaRPr>
          </a:p>
          <a:p>
            <a:pPr>
              <a:lnSpc>
                <a:spcPct val="90000"/>
              </a:lnSpc>
              <a:spcAft>
                <a:spcPts val="600"/>
              </a:spcAft>
            </a:pPr>
            <a:r>
              <a:rPr lang="en-US" sz="3600" b="1" dirty="0">
                <a:solidFill>
                  <a:schemeClr val="bg2">
                    <a:lumMod val="25000"/>
                    <a:lumOff val="75000"/>
                  </a:schemeClr>
                </a:solidFill>
              </a:rPr>
              <a:t>OVERCONFIDENCE</a:t>
            </a:r>
          </a:p>
        </p:txBody>
      </p:sp>
    </p:spTree>
    <p:extLst>
      <p:ext uri="{BB962C8B-B14F-4D97-AF65-F5344CB8AC3E}">
        <p14:creationId xmlns:p14="http://schemas.microsoft.com/office/powerpoint/2010/main" val="222280858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6923</TotalTime>
  <Words>890</Words>
  <Application>Microsoft Macintosh PowerPoint</Application>
  <PresentationFormat>Widescreen</PresentationFormat>
  <Paragraphs>51</Paragraphs>
  <Slides>30</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Aptos</vt:lpstr>
      <vt:lpstr>Aptos Display</vt:lpstr>
      <vt:lpstr>Arial</vt:lpstr>
      <vt:lpstr>Calibri</vt:lpstr>
      <vt:lpstr>Cambria</vt:lpstr>
      <vt:lpstr>Google Sans</vt:lpstr>
      <vt:lpstr>Office Theme</vt:lpstr>
      <vt:lpstr>Translating Under the Influence</vt:lpstr>
      <vt:lpstr>PowerPoint Presentation</vt:lpstr>
      <vt:lpstr>PowerPoint Presentation</vt:lpstr>
      <vt:lpstr>PowerPoint Presentation</vt:lpstr>
      <vt:lpstr>Snippets of “Translation Theory”</vt:lpstr>
      <vt:lpstr>PowerPoint Presentation</vt:lpstr>
      <vt:lpstr>Bolstering/ Promoting/ Celebrating the Translator’s Agency?</vt:lpstr>
      <vt:lpstr>Bolstering/ Promoting/ Celebrating the Translator’s Agency?</vt:lpstr>
      <vt:lpstr>Bolstering/ Promoting/ Celebrating the Translator’s Agency?</vt:lpstr>
      <vt:lpstr>Bolstering/ Promoting/ Celebrating the Translator’s Agency?</vt:lpstr>
      <vt:lpstr>Bolstering/ Promoting/ Celebrating the Translator’s Agency?</vt:lpstr>
      <vt:lpstr>Bolstering/ Promoting/ Celebrating the Translator’s Agency?</vt:lpstr>
      <vt:lpstr>Uncertainty,  Muddle, Improvisation, Openness,  the Less Good Idea,   and you never know what theory will be useful…</vt:lpstr>
      <vt:lpstr>PowerPoint Presentation</vt:lpstr>
      <vt:lpstr>PowerPoint Presentation</vt:lpstr>
      <vt:lpstr>PowerPoint Presentation</vt:lpstr>
      <vt:lpstr>PowerPoint Presentation</vt:lpstr>
      <vt:lpstr>So, given the end-goal of sustainable creative uncertainty and an appropriate level of confidence in literary translation workshop, what are the roles of Translation Theory?</vt:lpstr>
      <vt:lpstr>1) A Literary Translation Theory Canon?</vt:lpstr>
      <vt:lpstr>PowerPoint Presentation</vt:lpstr>
      <vt:lpstr>PowerPoint Presentation</vt:lpstr>
      <vt:lpstr>The proverbial “bar at the ALTA conference”…</vt:lpstr>
      <vt:lpstr>2) Translation Theory for Future Translation Studies Scholars</vt:lpstr>
      <vt:lpstr>3) Translation Theory for Emergent Literary Translators (a resource for the less good idea)</vt:lpstr>
      <vt:lpstr>Resistance to Theory</vt:lpstr>
      <vt:lpstr>PowerPoint Presentation</vt:lpstr>
      <vt:lpstr>Halting Walter Faltering with Walter</vt:lpstr>
      <vt:lpstr>PowerPoint Presentation</vt:lpstr>
      <vt:lpstr>&amp; writing about it…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Translating Under the Influence</dc:title>
  <dc:creator>Steyn, Jan</dc:creator>
  <cp:lastModifiedBy>Avey, Andrea</cp:lastModifiedBy>
  <cp:revision>20</cp:revision>
  <dcterms:created xsi:type="dcterms:W3CDTF">2024-06-05T20:23:09Z</dcterms:created>
  <dcterms:modified xsi:type="dcterms:W3CDTF">2026-06-03T18:29:35Z</dcterms:modified>
</cp:coreProperties>
</file>